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2"/>
  </p:notesMasterIdLst>
  <p:handoutMasterIdLst>
    <p:handoutMasterId r:id="rId23"/>
  </p:handoutMasterIdLst>
  <p:sldIdLst>
    <p:sldId id="256" r:id="rId2"/>
    <p:sldId id="299" r:id="rId3"/>
    <p:sldId id="300" r:id="rId4"/>
    <p:sldId id="307" r:id="rId5"/>
    <p:sldId id="308" r:id="rId6"/>
    <p:sldId id="310" r:id="rId7"/>
    <p:sldId id="318" r:id="rId8"/>
    <p:sldId id="309" r:id="rId9"/>
    <p:sldId id="301" r:id="rId10"/>
    <p:sldId id="305" r:id="rId11"/>
    <p:sldId id="311" r:id="rId12"/>
    <p:sldId id="302" r:id="rId13"/>
    <p:sldId id="312" r:id="rId14"/>
    <p:sldId id="313" r:id="rId15"/>
    <p:sldId id="303" r:id="rId16"/>
    <p:sldId id="317" r:id="rId17"/>
    <p:sldId id="304" r:id="rId18"/>
    <p:sldId id="315" r:id="rId19"/>
    <p:sldId id="314" r:id="rId20"/>
    <p:sldId id="306" r:id="rId2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封面" id="{B4A43D22-6260-47A7-829C-05EC9DDF159D}">
          <p14:sldIdLst>
            <p14:sldId id="256"/>
            <p14:sldId id="299"/>
          </p14:sldIdLst>
        </p14:section>
        <p14:section name="Stage1" id="{F263E243-9EA1-4D31-87CC-EB08C29C2B3B}">
          <p14:sldIdLst>
            <p14:sldId id="300"/>
            <p14:sldId id="307"/>
            <p14:sldId id="308"/>
          </p14:sldIdLst>
        </p14:section>
        <p14:section name="stage2" id="{86B0EE28-F59A-4399-806C-A62EA06EEEFE}">
          <p14:sldIdLst>
            <p14:sldId id="310"/>
            <p14:sldId id="318"/>
            <p14:sldId id="309"/>
          </p14:sldIdLst>
        </p14:section>
        <p14:section name="Stage3" id="{2A31A9C1-253D-4650-AD62-2AE268009CB0}">
          <p14:sldIdLst>
            <p14:sldId id="301"/>
            <p14:sldId id="305"/>
            <p14:sldId id="311"/>
          </p14:sldIdLst>
        </p14:section>
        <p14:section name="Stage4" id="{21AAD9D4-F192-4726-A3B8-9362F8876099}">
          <p14:sldIdLst>
            <p14:sldId id="302"/>
            <p14:sldId id="312"/>
            <p14:sldId id="313"/>
          </p14:sldIdLst>
        </p14:section>
        <p14:section name="Stage5" id="{5764DC99-8218-4C67-ADEC-5FE5250C6EF3}">
          <p14:sldIdLst>
            <p14:sldId id="303"/>
            <p14:sldId id="317"/>
            <p14:sldId id="304"/>
            <p14:sldId id="315"/>
            <p14:sldId id="314"/>
            <p14:sldId id="306"/>
          </p14:sldIdLst>
        </p14:section>
      </p14:sectionLst>
    </p:ext>
    <p:ext uri="{EFAFB233-063F-42B5-8137-9DF3F51BA10A}">
      <p15:sldGuideLst xmlns:p15="http://schemas.microsoft.com/office/powerpoint/2012/main">
        <p15:guide id="3" orient="horz" pos="4110" userDrawn="1">
          <p15:clr>
            <a:srgbClr val="A4A3A4"/>
          </p15:clr>
        </p15:guide>
        <p15:guide id="5" pos="7197" userDrawn="1">
          <p15:clr>
            <a:srgbClr val="A4A3A4"/>
          </p15:clr>
        </p15:guide>
        <p15:guide id="8" pos="30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ctor Yuan" initials="VY"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78D5"/>
    <a:srgbClr val="0053A3"/>
    <a:srgbClr val="628DB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6537" autoAdjust="0"/>
  </p:normalViewPr>
  <p:slideViewPr>
    <p:cSldViewPr>
      <p:cViewPr varScale="1">
        <p:scale>
          <a:sx n="91" d="100"/>
          <a:sy n="91" d="100"/>
        </p:scale>
        <p:origin x="1314" y="90"/>
      </p:cViewPr>
      <p:guideLst>
        <p:guide orient="horz" pos="4110"/>
        <p:guide pos="7197"/>
        <p:guide pos="3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F1C611-0414-484F-B3E0-8E641FF09DEF}" type="datetimeFigureOut">
              <a:rPr lang="zh-CN" altLang="en-US" smtClean="0"/>
              <a:t>2017/9/22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486E8C-B6A5-4158-BE26-593F890CE40C}" type="slidenum">
              <a:rPr lang="zh-CN" altLang="en-US" smtClean="0"/>
              <a:t>‹#›</a:t>
            </a:fld>
            <a:endParaRPr lang="zh-CN" altLang="en-US"/>
          </a:p>
        </p:txBody>
      </p:sp>
    </p:spTree>
    <p:extLst>
      <p:ext uri="{BB962C8B-B14F-4D97-AF65-F5344CB8AC3E}">
        <p14:creationId xmlns:p14="http://schemas.microsoft.com/office/powerpoint/2010/main" val="37070599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14A62-650B-45B0-8B2D-8F1654D446B0}" type="datetimeFigureOut">
              <a:rPr lang="zh-CN" altLang="en-US" smtClean="0"/>
              <a:t>2017/9/22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4E7C8B-5031-4D3D-862E-9488F8A9C02D}" type="slidenum">
              <a:rPr lang="zh-CN" altLang="en-US" smtClean="0"/>
              <a:t>‹#›</a:t>
            </a:fld>
            <a:endParaRPr lang="zh-CN" altLang="en-US"/>
          </a:p>
        </p:txBody>
      </p:sp>
    </p:spTree>
    <p:extLst>
      <p:ext uri="{BB962C8B-B14F-4D97-AF65-F5344CB8AC3E}">
        <p14:creationId xmlns:p14="http://schemas.microsoft.com/office/powerpoint/2010/main" val="211166988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老师们好。我是</a:t>
            </a:r>
            <a:r>
              <a:rPr lang="en-US" altLang="zh-CN" dirty="0"/>
              <a:t>11</a:t>
            </a:r>
            <a:r>
              <a:rPr lang="zh-CN" altLang="en-US" dirty="0"/>
              <a:t>级生物医学工程</a:t>
            </a:r>
            <a:r>
              <a:rPr lang="en-US" altLang="zh-CN" dirty="0"/>
              <a:t>2</a:t>
            </a:r>
            <a:r>
              <a:rPr lang="zh-CN" altLang="en-US" dirty="0"/>
              <a:t>班的袁盛。我的毕业设计题目是股四头肌中央肌腱的超声动态测量方法的研究。</a:t>
            </a:r>
          </a:p>
        </p:txBody>
      </p:sp>
    </p:spTree>
    <p:extLst>
      <p:ext uri="{BB962C8B-B14F-4D97-AF65-F5344CB8AC3E}">
        <p14:creationId xmlns:p14="http://schemas.microsoft.com/office/powerpoint/2010/main" val="11387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endParaRPr lang="en-US" altLang="zh-CN" dirty="0"/>
          </a:p>
          <a:p>
            <a:r>
              <a:rPr lang="zh-CN" altLang="en-US" dirty="0"/>
              <a:t>在一个</a:t>
            </a:r>
            <a:r>
              <a:rPr lang="en-US" altLang="zh-CN" dirty="0"/>
              <a:t>run</a:t>
            </a:r>
            <a:r>
              <a:rPr lang="zh-CN" altLang="en-US" dirty="0"/>
              <a:t>中要将</a:t>
            </a:r>
            <a:r>
              <a:rPr lang="en-US" altLang="zh-CN" dirty="0"/>
              <a:t>6</a:t>
            </a:r>
            <a:r>
              <a:rPr lang="zh-CN" altLang="en-US" dirty="0"/>
              <a:t>个目标物一次放上架子上，平均成功个数：</a:t>
            </a:r>
            <a:r>
              <a:rPr lang="en-US" altLang="zh-CN" dirty="0"/>
              <a:t>8</a:t>
            </a:r>
            <a:r>
              <a:rPr lang="zh-CN" altLang="en-US" dirty="0"/>
              <a:t>个人</a:t>
            </a:r>
            <a:r>
              <a:rPr lang="zh-CN" altLang="en-US" sz="1200"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4.6 ± 0.9 </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个人正常速度（</a:t>
            </a:r>
            <a:r>
              <a:rPr lang="en-US" altLang="zh-CN" sz="1200" dirty="0">
                <a:latin typeface="微软雅黑" panose="020B0503020204020204" pitchFamily="34" charset="-122"/>
                <a:ea typeface="微软雅黑" panose="020B0503020204020204" pitchFamily="34" charset="-122"/>
              </a:rPr>
              <a:t>5.1 ± 0.6 </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个人快速（</a:t>
            </a:r>
            <a:r>
              <a:rPr lang="en-US" altLang="zh-CN" sz="1200" dirty="0">
                <a:latin typeface="微软雅黑" panose="020B0503020204020204" pitchFamily="34" charset="-122"/>
                <a:ea typeface="微软雅黑" panose="020B0503020204020204" pitchFamily="34" charset="-122"/>
              </a:rPr>
              <a:t>5.1 ± 0.5</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完成每一步的平均耗时：</a:t>
            </a:r>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个人（</a:t>
            </a:r>
            <a:r>
              <a:rPr lang="en-US" altLang="zh-CN" sz="1200" dirty="0">
                <a:latin typeface="微软雅黑" panose="020B0503020204020204" pitchFamily="34" charset="-122"/>
                <a:ea typeface="微软雅黑" panose="020B0503020204020204" pitchFamily="34" charset="-122"/>
              </a:rPr>
              <a:t>6.0 ± 0.5s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个人正常速度（</a:t>
            </a:r>
            <a:r>
              <a:rPr lang="en-US" altLang="zh-CN" sz="1200" dirty="0">
                <a:latin typeface="微软雅黑" panose="020B0503020204020204" pitchFamily="34" charset="-122"/>
                <a:ea typeface="微软雅黑" panose="020B0503020204020204" pitchFamily="34" charset="-122"/>
              </a:rPr>
              <a:t>6.0 ± 0.6s</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个人快速（</a:t>
            </a:r>
            <a:r>
              <a:rPr lang="en-US" altLang="zh-CN" sz="1200" dirty="0">
                <a:latin typeface="微软雅黑" panose="020B0503020204020204" pitchFamily="34" charset="-122"/>
                <a:ea typeface="微软雅黑" panose="020B0503020204020204" pitchFamily="34" charset="-122"/>
              </a:rPr>
              <a:t>4.3 ± 0.7s</a:t>
            </a:r>
            <a:r>
              <a:rPr lang="zh-CN" altLang="en-US" sz="1200"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701095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In general, the PVC of reaching and grasping/releasing for each location is higher than 71%. The lowest accuracy is located in the lower left corner (71%). The center portion of the plot shows the highest PVC on average (above 87%).</a:t>
            </a:r>
            <a:endParaRPr lang="zh-CN" altLang="en-US" sz="1200" dirty="0"/>
          </a:p>
        </p:txBody>
      </p:sp>
    </p:spTree>
    <p:extLst>
      <p:ext uri="{BB962C8B-B14F-4D97-AF65-F5344CB8AC3E}">
        <p14:creationId xmlns:p14="http://schemas.microsoft.com/office/powerpoint/2010/main" val="2255247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Nonparametric statistical test</a:t>
            </a:r>
            <a:r>
              <a:rPr lang="zh-CN" altLang="en-US" sz="1200" dirty="0">
                <a:latin typeface="微软雅黑" panose="020B0503020204020204" pitchFamily="34" charset="-122"/>
                <a:ea typeface="微软雅黑" panose="020B0503020204020204" pitchFamily="34" charset="-122"/>
              </a:rPr>
              <a:t>适合较小样本量的比较</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9507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能达到什么样的精度和效率？</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In the present study, we examine the possibility of using non-invasive motor imagination based BCI for control of a robotic arm to complete reach and automatic grasp tasks in three dimensions, with the following question in mind: is non-invasive BCI capable of providing sufficient precision and efficiency to control a robotic arm in a 3D environment to complete meaningful reach-and-grasp and complex tasks?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To address the above question, we designed a series of experiments with progressively increasing task difficulty, and recruited a group of healthy human subjects to use non-invasive BCI to control a robotic arm for performing complex reach-and-grasp tasks. The reach-and-grasp task was divided into two stages: first, the subject was to guide the cursor/robotic arm within a two-dimensional (2D) plane to a region above a target object within 3D space and hover over it; second, if the subject selected the correct object s/he was then to guide the robotic arm down in the third dimension to grasp the object. This two-step sequential experimental design effectively reduced the number of DOF that the BCI needed to interpret, while still allowing participants to grasp an object in 3D space. This simplifies the process of grasping an object in 3D space by performing reach-and-grasp tasks sequentially, with a tradeoff of slightly increasing the time required to perform the complete task.</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13 healthy subjects demonstrated the capability of learning to modulate their brain rhythms to control a robotic arm using our non-invasive system with two-stage control. Subjects efficiently learned to manipulate a robotic arm to grasp and move objects randomly located in a restricted 3D space, and maintained their control ability over multiple sessions across 2–3 months.</a:t>
            </a:r>
          </a:p>
          <a:p>
            <a:endParaRPr lang="zh-CN" altLang="en-US" dirty="0"/>
          </a:p>
        </p:txBody>
      </p:sp>
    </p:spTree>
    <p:extLst>
      <p:ext uri="{BB962C8B-B14F-4D97-AF65-F5344CB8AC3E}">
        <p14:creationId xmlns:p14="http://schemas.microsoft.com/office/powerpoint/2010/main" val="51998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Subjects were instructed to perform kinesthetic motor imagination in the first person perspective24.</a:t>
            </a:r>
            <a:endParaRPr lang="zh-CN" altLang="en-US" dirty="0"/>
          </a:p>
        </p:txBody>
      </p:sp>
    </p:spTree>
    <p:extLst>
      <p:ext uri="{BB962C8B-B14F-4D97-AF65-F5344CB8AC3E}">
        <p14:creationId xmlns:p14="http://schemas.microsoft.com/office/powerpoint/2010/main" val="2382489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解释这个图</a:t>
            </a:r>
            <a:endParaRPr lang="en-US" altLang="zh-CN" dirty="0"/>
          </a:p>
          <a:p>
            <a:r>
              <a:rPr lang="en-US" altLang="zh-CN" dirty="0"/>
              <a:t>1 </a:t>
            </a:r>
            <a:r>
              <a:rPr lang="zh-CN" altLang="en-US" dirty="0"/>
              <a:t>坐标：横坐标、主纵坐标、副纵坐标、标准差</a:t>
            </a:r>
            <a:endParaRPr lang="en-US" altLang="zh-CN" dirty="0"/>
          </a:p>
          <a:p>
            <a:r>
              <a:rPr lang="zh-CN" altLang="en-US" dirty="0"/>
              <a:t>没打到的不算</a:t>
            </a:r>
            <a:endParaRPr lang="en-US" altLang="zh-CN" dirty="0"/>
          </a:p>
          <a:p>
            <a:r>
              <a:rPr lang="en-US" altLang="zh-CN" dirty="0"/>
              <a:t>2 </a:t>
            </a:r>
            <a:r>
              <a:rPr lang="zh-CN" altLang="en-US" dirty="0"/>
              <a:t>训练准确率越来越好，</a:t>
            </a:r>
            <a:r>
              <a:rPr lang="en-US" altLang="zh-CN" dirty="0"/>
              <a:t>1D LR</a:t>
            </a:r>
            <a:r>
              <a:rPr lang="zh-CN" altLang="en-US" dirty="0"/>
              <a:t>后期能达到</a:t>
            </a:r>
            <a:r>
              <a:rPr lang="en-US" altLang="zh-CN" dirty="0"/>
              <a:t>95%</a:t>
            </a:r>
            <a:r>
              <a:rPr lang="zh-CN" altLang="en-US" dirty="0"/>
              <a:t>，</a:t>
            </a:r>
            <a:r>
              <a:rPr lang="en-US" altLang="zh-CN" dirty="0"/>
              <a:t>2D</a:t>
            </a:r>
            <a:r>
              <a:rPr lang="zh-CN" altLang="en-US" dirty="0"/>
              <a:t>能达到</a:t>
            </a:r>
            <a:r>
              <a:rPr lang="en-US" altLang="zh-CN" dirty="0"/>
              <a:t>85%</a:t>
            </a:r>
            <a:r>
              <a:rPr lang="zh-CN" altLang="en-US" dirty="0"/>
              <a:t>，标准差也在减小，越来越稳定。</a:t>
            </a:r>
            <a:endParaRPr lang="en-US" altLang="zh-CN" dirty="0"/>
          </a:p>
          <a:p>
            <a:r>
              <a:rPr lang="en-US" altLang="zh-CN" dirty="0"/>
              <a:t>2 </a:t>
            </a:r>
            <a:r>
              <a:rPr lang="en-US" altLang="zh-CN" sz="1200" dirty="0"/>
              <a:t>The drop in performance after the first 2D session is most likely due to an increase in the number of subjects from the first to the second session</a:t>
            </a:r>
            <a:r>
              <a:rPr lang="en-US" altLang="zh-CN" sz="1400" dirty="0"/>
              <a:t>. (</a:t>
            </a:r>
            <a:r>
              <a:rPr lang="zh-CN" altLang="en-US" sz="1400" dirty="0"/>
              <a:t>副坐标放被试数量的原因</a:t>
            </a:r>
            <a:r>
              <a:rPr lang="en-US" altLang="zh-CN" sz="1400" dirty="0"/>
              <a:t>)</a:t>
            </a:r>
            <a:r>
              <a:rPr lang="zh-CN" altLang="en-US" sz="1400" dirty="0"/>
              <a:t>。前面三个人表现都比较好。</a:t>
            </a:r>
          </a:p>
          <a:p>
            <a:r>
              <a:rPr lang="en-US" altLang="zh-CN" dirty="0"/>
              <a:t>3 </a:t>
            </a:r>
            <a:r>
              <a:rPr lang="zh-CN" altLang="en-US" dirty="0"/>
              <a:t>第三</a:t>
            </a:r>
            <a:r>
              <a:rPr lang="en-US" altLang="zh-CN" dirty="0"/>
              <a:t>session</a:t>
            </a:r>
            <a:r>
              <a:rPr lang="zh-CN" altLang="en-US" dirty="0"/>
              <a:t>才有</a:t>
            </a:r>
            <a:r>
              <a:rPr lang="en-US" altLang="zh-CN" dirty="0"/>
              <a:t>2D</a:t>
            </a:r>
            <a:r>
              <a:rPr lang="zh-CN" altLang="en-US" dirty="0"/>
              <a:t>的数据，说明</a:t>
            </a:r>
            <a:r>
              <a:rPr lang="en-US" altLang="zh-CN" dirty="0"/>
              <a:t>1D</a:t>
            </a:r>
            <a:r>
              <a:rPr lang="zh-CN" altLang="en-US" dirty="0"/>
              <a:t>训练需要</a:t>
            </a:r>
            <a:r>
              <a:rPr lang="en-US" altLang="zh-CN" dirty="0"/>
              <a:t>2-3</a:t>
            </a:r>
            <a:r>
              <a:rPr lang="zh-CN" altLang="en-US" dirty="0"/>
              <a:t>个</a:t>
            </a:r>
            <a:r>
              <a:rPr lang="en-US" altLang="zh-CN" dirty="0"/>
              <a:t>sessions</a:t>
            </a:r>
            <a:r>
              <a:rPr lang="zh-CN" altLang="en-US" dirty="0"/>
              <a:t>才能达到</a:t>
            </a:r>
            <a:r>
              <a:rPr lang="en-US" altLang="zh-CN" dirty="0"/>
              <a:t>80%</a:t>
            </a:r>
            <a:r>
              <a:rPr lang="zh-CN" altLang="en-US" dirty="0"/>
              <a:t>的正确率。</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First session: 78.4 ± 7.0% and rose to 90.2 ± 3.1% at the second session. At later sessions near the end of training, the average PVC exceeds 95% for 1D LR control.</a:t>
            </a:r>
          </a:p>
          <a:p>
            <a:r>
              <a:rPr lang="en-US" altLang="zh-CN" sz="1200" dirty="0">
                <a:latin typeface="微软雅黑" panose="020B0503020204020204" pitchFamily="34" charset="-122"/>
                <a:ea typeface="微软雅黑" panose="020B0503020204020204" pitchFamily="34" charset="-122"/>
              </a:rPr>
              <a:t>The average PVC was 77.0 ± 9.3% at the first session, dropped slightly to 67.5 ± 6.0% at the second session, and then increased mainly across the remainder of the training. The average PVC increases above 85% after seven sessions of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479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解释这个图：</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微软雅黑" panose="020B0503020204020204" pitchFamily="34" charset="-122"/>
                <a:ea typeface="微软雅黑" panose="020B0503020204020204" pitchFamily="34" charset="-122"/>
              </a:rPr>
              <a:t>1 </a:t>
            </a:r>
            <a:r>
              <a:rPr lang="zh-CN" altLang="en-US" sz="1200" b="0" dirty="0">
                <a:latin typeface="微软雅黑" panose="020B0503020204020204" pitchFamily="34" charset="-122"/>
                <a:ea typeface="微软雅黑" panose="020B0503020204020204" pitchFamily="34" charset="-122"/>
              </a:rPr>
              <a:t>横坐标、纵坐标（</a:t>
            </a:r>
            <a:r>
              <a:rPr lang="en-US" altLang="zh-CN" sz="1200" b="0" dirty="0">
                <a:latin typeface="微软雅黑" panose="020B0503020204020204" pitchFamily="34" charset="-122"/>
                <a:ea typeface="微软雅黑" panose="020B0503020204020204" pitchFamily="34" charset="-122"/>
              </a:rPr>
              <a:t>8-26Hz</a:t>
            </a:r>
            <a:r>
              <a:rPr lang="zh-CN" altLang="en-US" sz="1200" b="0" dirty="0">
                <a:latin typeface="微软雅黑" panose="020B0503020204020204" pitchFamily="34" charset="-122"/>
                <a:ea typeface="微软雅黑" panose="020B0503020204020204" pitchFamily="34" charset="-122"/>
              </a:rPr>
              <a:t>）、幅值</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微软雅黑" panose="020B0503020204020204" pitchFamily="34" charset="-122"/>
                <a:ea typeface="微软雅黑" panose="020B0503020204020204" pitchFamily="34" charset="-122"/>
              </a:rPr>
              <a:t>2 </a:t>
            </a:r>
            <a:r>
              <a:rPr lang="zh-CN" altLang="en-US" sz="1200" b="0" dirty="0">
                <a:latin typeface="微软雅黑" panose="020B0503020204020204" pitchFamily="34" charset="-122"/>
                <a:ea typeface="微软雅黑" panose="020B0503020204020204" pitchFamily="34" charset="-122"/>
              </a:rPr>
              <a:t>黑线表示目标出现时刻（</a:t>
            </a:r>
            <a:r>
              <a:rPr lang="en-US" altLang="zh-CN" sz="1200" b="0" dirty="0">
                <a:latin typeface="微软雅黑" panose="020B0503020204020204" pitchFamily="34" charset="-122"/>
                <a:ea typeface="微软雅黑" panose="020B0503020204020204" pitchFamily="34" charset="-122"/>
              </a:rPr>
              <a:t>-3s</a:t>
            </a:r>
            <a:r>
              <a:rPr lang="zh-CN" altLang="en-US" sz="1200" b="0" dirty="0">
                <a:latin typeface="微软雅黑" panose="020B0503020204020204" pitchFamily="34" charset="-122"/>
                <a:ea typeface="微软雅黑" panose="020B0503020204020204" pitchFamily="34" charset="-122"/>
              </a:rPr>
              <a:t>），蓝线表示光标开始运动时刻（</a:t>
            </a:r>
            <a:r>
              <a:rPr lang="en-US" altLang="zh-CN" sz="1200" b="0" dirty="0">
                <a:latin typeface="微软雅黑" panose="020B0503020204020204" pitchFamily="34" charset="-122"/>
                <a:ea typeface="微软雅黑" panose="020B0503020204020204" pitchFamily="34" charset="-122"/>
              </a:rPr>
              <a:t>0</a:t>
            </a:r>
            <a:r>
              <a:rPr lang="zh-CN" altLang="en-US" sz="1200" b="0" dirty="0">
                <a:latin typeface="微软雅黑" panose="020B0503020204020204" pitchFamily="34" charset="-122"/>
                <a:ea typeface="微软雅黑" panose="020B0503020204020204" pitchFamily="34" charset="-122"/>
              </a:rPr>
              <a:t>），从目标出现到光标开始移动之间有</a:t>
            </a:r>
            <a:r>
              <a:rPr lang="en-US" altLang="zh-CN" sz="1200" b="0" dirty="0">
                <a:latin typeface="微软雅黑" panose="020B0503020204020204" pitchFamily="34" charset="-122"/>
                <a:ea typeface="微软雅黑" panose="020B0503020204020204" pitchFamily="34" charset="-122"/>
              </a:rPr>
              <a:t>3</a:t>
            </a:r>
            <a:r>
              <a:rPr lang="zh-CN" altLang="en-US" sz="1200" b="0" dirty="0">
                <a:latin typeface="微软雅黑" panose="020B0503020204020204" pitchFamily="34" charset="-122"/>
                <a:ea typeface="微软雅黑" panose="020B0503020204020204" pitchFamily="34" charset="-122"/>
              </a:rPr>
              <a:t>秒的间隔，是被试进行运动想象和解码的时间。</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黑色虚线和黑色实线之间（</a:t>
            </a:r>
            <a:r>
              <a:rPr lang="en-US" altLang="zh-CN" sz="1200" b="0" dirty="0">
                <a:latin typeface="微软雅黑" panose="020B0503020204020204" pitchFamily="34" charset="-122"/>
                <a:ea typeface="微软雅黑" panose="020B0503020204020204" pitchFamily="34" charset="-122"/>
              </a:rPr>
              <a:t>-4.5s</a:t>
            </a:r>
            <a:r>
              <a:rPr lang="zh-CN" altLang="en-US" sz="1200" b="0" dirty="0">
                <a:latin typeface="微软雅黑" panose="020B0503020204020204" pitchFamily="34" charset="-122"/>
                <a:ea typeface="微软雅黑" panose="020B0503020204020204" pitchFamily="34" charset="-122"/>
              </a:rPr>
              <a:t>到</a:t>
            </a:r>
            <a:r>
              <a:rPr lang="en-US" altLang="zh-CN" sz="1200" b="0" dirty="0">
                <a:latin typeface="微软雅黑" panose="020B0503020204020204" pitchFamily="34" charset="-122"/>
                <a:ea typeface="微软雅黑" panose="020B0503020204020204" pitchFamily="34" charset="-122"/>
              </a:rPr>
              <a:t>-3s</a:t>
            </a:r>
            <a:r>
              <a:rPr lang="zh-CN" altLang="en-US" sz="1200" b="0" dirty="0">
                <a:latin typeface="微软雅黑" panose="020B0503020204020204" pitchFamily="34" charset="-122"/>
                <a:ea typeface="微软雅黑" panose="020B0503020204020204" pitchFamily="34" charset="-122"/>
              </a:rPr>
              <a:t>，</a:t>
            </a:r>
            <a:r>
              <a:rPr lang="en-US" altLang="zh-CN" sz="1200" b="0" dirty="0">
                <a:latin typeface="微软雅黑" panose="020B0503020204020204" pitchFamily="34" charset="-122"/>
                <a:ea typeface="微软雅黑" panose="020B0503020204020204" pitchFamily="34" charset="-122"/>
              </a:rPr>
              <a:t>1.5s</a:t>
            </a:r>
            <a:r>
              <a:rPr lang="zh-CN" altLang="en-US" sz="1200" b="0" dirty="0">
                <a:latin typeface="微软雅黑" panose="020B0503020204020204" pitchFamily="34" charset="-122"/>
                <a:ea typeface="微软雅黑" panose="020B0503020204020204" pitchFamily="34" charset="-122"/>
              </a:rPr>
              <a:t>）的信号当做基准线</a:t>
            </a:r>
            <a:r>
              <a:rPr lang="en-US" altLang="zh-CN" sz="1200" b="0" dirty="0">
                <a:latin typeface="微软雅黑" panose="020B0503020204020204" pitchFamily="34" charset="-122"/>
                <a:ea typeface="微软雅黑" panose="020B0503020204020204" pitchFamily="34" charset="-122"/>
              </a:rPr>
              <a:t>(base line)</a:t>
            </a:r>
            <a:r>
              <a:rPr lang="zh-CN" altLang="en-US" sz="1200" b="0" dirty="0">
                <a:latin typeface="微软雅黑" panose="020B0503020204020204" pitchFamily="34" charset="-122"/>
                <a:ea typeface="微软雅黑" panose="020B0503020204020204" pitchFamily="34" charset="-122"/>
              </a:rPr>
              <a:t>，这段时间内屏幕是黑的，被试处在放松（</a:t>
            </a:r>
            <a:r>
              <a:rPr lang="en-US" altLang="zh-CN" sz="1200" b="0" dirty="0">
                <a:latin typeface="微软雅黑" panose="020B0503020204020204" pitchFamily="34" charset="-122"/>
                <a:ea typeface="微软雅黑" panose="020B0503020204020204" pitchFamily="34" charset="-122"/>
              </a:rPr>
              <a:t>idle</a:t>
            </a:r>
            <a:r>
              <a:rPr lang="zh-CN" altLang="en-US" sz="1200" b="0" dirty="0">
                <a:latin typeface="微软雅黑" panose="020B0503020204020204" pitchFamily="34" charset="-122"/>
                <a:ea typeface="微软雅黑" panose="020B0503020204020204" pitchFamily="34" charset="-122"/>
              </a:rPr>
              <a:t>）的状态。</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dirty="0">
                <a:latin typeface="微软雅黑" panose="020B0503020204020204" pitchFamily="34" charset="-122"/>
                <a:ea typeface="微软雅黑" panose="020B0503020204020204" pitchFamily="34" charset="-122"/>
              </a:rPr>
              <a:t>3 </a:t>
            </a:r>
            <a:r>
              <a:rPr lang="zh-CN" altLang="en-US" sz="1200" b="0" dirty="0">
                <a:latin typeface="微软雅黑" panose="020B0503020204020204" pitchFamily="34" charset="-122"/>
                <a:ea typeface="微软雅黑" panose="020B0503020204020204" pitchFamily="34" charset="-122"/>
              </a:rPr>
              <a:t>红色方框框出了</a:t>
            </a:r>
            <a:r>
              <a:rPr lang="en-US" altLang="zh-CN" sz="1200" b="0" dirty="0">
                <a:latin typeface="微软雅黑" panose="020B0503020204020204" pitchFamily="34" charset="-122"/>
                <a:ea typeface="微软雅黑" panose="020B0503020204020204" pitchFamily="34" charset="-122"/>
              </a:rPr>
              <a:t>10.5-13.5Hz</a:t>
            </a:r>
            <a:r>
              <a:rPr lang="zh-CN" altLang="en-US" sz="1200" b="0" dirty="0">
                <a:latin typeface="微软雅黑" panose="020B0503020204020204" pitchFamily="34" charset="-122"/>
                <a:ea typeface="微软雅黑" panose="020B0503020204020204" pitchFamily="34" charset="-122"/>
              </a:rPr>
              <a:t>，目标出现到鼠标开始移动后</a:t>
            </a:r>
            <a:r>
              <a:rPr lang="en-US" altLang="zh-CN" sz="1200" b="0" dirty="0">
                <a:latin typeface="微软雅黑" panose="020B0503020204020204" pitchFamily="34" charset="-122"/>
                <a:ea typeface="微软雅黑" panose="020B0503020204020204" pitchFamily="34" charset="-122"/>
              </a:rPr>
              <a:t>3.5s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dirty="0">
                <a:latin typeface="微软雅黑" panose="020B0503020204020204" pitchFamily="34" charset="-122"/>
                <a:ea typeface="微软雅黑" panose="020B0503020204020204" pitchFamily="34" charset="-122"/>
              </a:rPr>
              <a:t>实验结果分析</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实验结果基本符合</a:t>
            </a:r>
            <a:r>
              <a:rPr lang="en-US" altLang="zh-CN" sz="1200" dirty="0">
                <a:latin typeface="微软雅黑" panose="020B0503020204020204" pitchFamily="34" charset="-122"/>
                <a:ea typeface="微软雅黑" panose="020B0503020204020204" pitchFamily="34" charset="-122"/>
              </a:rPr>
              <a:t>ERD</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ERS</a:t>
            </a:r>
            <a:r>
              <a:rPr lang="zh-CN" altLang="en-US" sz="1200" dirty="0">
                <a:latin typeface="微软雅黑" panose="020B0503020204020204" pitchFamily="34" charset="-122"/>
                <a:ea typeface="微软雅黑" panose="020B0503020204020204" pitchFamily="34" charset="-122"/>
              </a:rPr>
              <a:t>的原理，除了</a:t>
            </a:r>
            <a:r>
              <a:rPr lang="zh-CN" altLang="en-US" sz="1200" b="0" dirty="0">
                <a:latin typeface="微软雅黑" panose="020B0503020204020204" pitchFamily="34" charset="-122"/>
                <a:ea typeface="微软雅黑" panose="020B0503020204020204" pitchFamily="34" charset="-122"/>
              </a:rPr>
              <a:t>上（双手动）在光标动后没有出现</a:t>
            </a:r>
            <a:r>
              <a:rPr lang="en-US" altLang="zh-CN" sz="1200" b="0" dirty="0">
                <a:latin typeface="微软雅黑" panose="020B0503020204020204" pitchFamily="34" charset="-122"/>
                <a:ea typeface="微软雅黑" panose="020B0503020204020204" pitchFamily="34" charset="-122"/>
              </a:rPr>
              <a:t>ERS</a:t>
            </a:r>
            <a:r>
              <a:rPr lang="zh-CN" altLang="en-US" sz="1200" b="0" dirty="0">
                <a:latin typeface="微软雅黑" panose="020B0503020204020204" pitchFamily="34" charset="-122"/>
                <a:ea typeface="微软雅黑" panose="020B0503020204020204" pitchFamily="34" charset="-122"/>
              </a:rPr>
              <a:t>。原因不详。</a:t>
            </a: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微软雅黑" panose="020B0503020204020204" pitchFamily="34" charset="-122"/>
                <a:ea typeface="微软雅黑" panose="020B0503020204020204" pitchFamily="34" charset="-122"/>
              </a:rPr>
              <a:t>ERD</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movement or preparation for movement </a:t>
            </a:r>
            <a:r>
              <a:rPr lang="en-US" altLang="zh-CN" sz="1200" dirty="0">
                <a:latin typeface="微软雅黑" panose="020B0503020204020204" pitchFamily="34" charset="-122"/>
                <a:ea typeface="微软雅黑" panose="020B0503020204020204" pitchFamily="34" charset="-122"/>
              </a:rPr>
              <a:t>is typically accompanied by </a:t>
            </a:r>
            <a:r>
              <a:rPr lang="en-US" altLang="zh-CN" sz="1200" b="1" dirty="0">
                <a:latin typeface="微软雅黑" panose="020B0503020204020204" pitchFamily="34" charset="-122"/>
                <a:ea typeface="微软雅黑" panose="020B0503020204020204" pitchFamily="34" charset="-122"/>
              </a:rPr>
              <a:t>a decrease in mu activity </a:t>
            </a:r>
            <a:r>
              <a:rPr lang="en-US" altLang="zh-CN" sz="1200" dirty="0">
                <a:latin typeface="微软雅黑" panose="020B0503020204020204" pitchFamily="34" charset="-122"/>
                <a:ea typeface="微软雅黑" panose="020B0503020204020204" pitchFamily="34" charset="-122"/>
              </a:rPr>
              <a:t>over sensorimotor cortex, particularly contralateral to the movement.</a:t>
            </a:r>
          </a:p>
          <a:p>
            <a:r>
              <a:rPr lang="en-US" altLang="zh-CN" sz="1200" b="1" dirty="0">
                <a:latin typeface="微软雅黑" panose="020B0503020204020204" pitchFamily="34" charset="-122"/>
                <a:ea typeface="微软雅黑" panose="020B0503020204020204" pitchFamily="34" charset="-122"/>
              </a:rPr>
              <a:t>ERS</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An increase in mu activity </a:t>
            </a:r>
            <a:r>
              <a:rPr lang="en-US" altLang="zh-CN" sz="1200" dirty="0">
                <a:latin typeface="微软雅黑" panose="020B0503020204020204" pitchFamily="34" charset="-122"/>
                <a:ea typeface="微软雅黑" panose="020B0503020204020204" pitchFamily="34" charset="-122"/>
              </a:rPr>
              <a:t>occurs in the </a:t>
            </a:r>
            <a:r>
              <a:rPr lang="en-US" altLang="zh-CN" sz="1200" b="1" dirty="0">
                <a:latin typeface="微软雅黑" panose="020B0503020204020204" pitchFamily="34" charset="-122"/>
                <a:ea typeface="微软雅黑" panose="020B0503020204020204" pitchFamily="34" charset="-122"/>
              </a:rPr>
              <a:t>post-movement period</a:t>
            </a:r>
            <a:r>
              <a:rPr lang="en-US" altLang="zh-CN" sz="1200" dirty="0">
                <a:latin typeface="微软雅黑" panose="020B0503020204020204" pitchFamily="34" charset="-122"/>
                <a:ea typeface="微软雅黑" panose="020B0503020204020204" pitchFamily="34" charset="-122"/>
              </a:rPr>
              <a:t> and with relaxation.</a:t>
            </a:r>
            <a:endParaRPr lang="zh-CN" altLang="en-US" dirty="0"/>
          </a:p>
        </p:txBody>
      </p:sp>
    </p:spTree>
    <p:extLst>
      <p:ext uri="{BB962C8B-B14F-4D97-AF65-F5344CB8AC3E}">
        <p14:creationId xmlns:p14="http://schemas.microsoft.com/office/powerpoint/2010/main" val="284259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黑线表示目标出现时刻（</a:t>
            </a:r>
            <a:r>
              <a:rPr lang="en-US" altLang="zh-CN" dirty="0"/>
              <a:t>-2.5s</a:t>
            </a:r>
            <a:r>
              <a:rPr lang="zh-CN" altLang="en-US" dirty="0"/>
              <a:t>），蓝线表示光标开始运动时刻（</a:t>
            </a:r>
            <a:r>
              <a:rPr lang="en-US" altLang="zh-CN" dirty="0"/>
              <a:t>0</a:t>
            </a:r>
            <a:r>
              <a:rPr lang="zh-CN" altLang="en-US" dirty="0"/>
              <a:t>），从目标出现到光标开始移动之间有</a:t>
            </a:r>
            <a:r>
              <a:rPr lang="en-US" altLang="zh-CN" dirty="0"/>
              <a:t>2.5</a:t>
            </a:r>
            <a:r>
              <a:rPr lang="zh-CN" altLang="en-US" dirty="0"/>
              <a:t>秒的间隔，是被试进行运动想象和解码的时间。</a:t>
            </a:r>
          </a:p>
          <a:p>
            <a:r>
              <a:rPr lang="zh-CN" altLang="en-US" dirty="0"/>
              <a:t>黑色虚线和黑色实线之间（</a:t>
            </a:r>
            <a:r>
              <a:rPr lang="en-US" altLang="zh-CN" dirty="0"/>
              <a:t>-4s</a:t>
            </a:r>
            <a:r>
              <a:rPr lang="zh-CN" altLang="en-US" dirty="0"/>
              <a:t>到</a:t>
            </a:r>
            <a:r>
              <a:rPr lang="en-US" altLang="zh-CN" dirty="0"/>
              <a:t>-2.5s</a:t>
            </a:r>
            <a:r>
              <a:rPr lang="zh-CN" altLang="en-US" dirty="0"/>
              <a:t>，间隔</a:t>
            </a:r>
            <a:r>
              <a:rPr lang="en-US" altLang="zh-CN" dirty="0"/>
              <a:t>1.5s</a:t>
            </a:r>
            <a:r>
              <a:rPr lang="zh-CN" altLang="en-US" dirty="0"/>
              <a:t>）的信号当做基准线</a:t>
            </a:r>
            <a:r>
              <a:rPr lang="en-US" altLang="zh-CN" dirty="0"/>
              <a:t>(base line)</a:t>
            </a:r>
            <a:r>
              <a:rPr lang="zh-CN" altLang="en-US" dirty="0"/>
              <a:t>，这段时间内屏幕是黑的，被试处在放松（</a:t>
            </a:r>
            <a:r>
              <a:rPr lang="en-US" altLang="zh-CN" dirty="0"/>
              <a:t>idle</a:t>
            </a:r>
            <a:r>
              <a:rPr lang="zh-CN" altLang="en-US" dirty="0"/>
              <a:t>）的状态。</a:t>
            </a:r>
          </a:p>
          <a:p>
            <a:r>
              <a:rPr lang="en-US" altLang="zh-CN" dirty="0"/>
              <a:t>3 </a:t>
            </a:r>
            <a:r>
              <a:rPr lang="zh-CN" altLang="en-US" dirty="0"/>
              <a:t>红色方框框出了</a:t>
            </a:r>
            <a:r>
              <a:rPr lang="en-US" altLang="zh-CN" dirty="0"/>
              <a:t>10.5-13.5Hz</a:t>
            </a:r>
            <a:r>
              <a:rPr lang="zh-CN" altLang="en-US" dirty="0"/>
              <a:t>，目标出现到鼠标开始移动后</a:t>
            </a:r>
            <a:r>
              <a:rPr lang="en-US" altLang="zh-CN" dirty="0"/>
              <a:t>3.5s</a:t>
            </a:r>
          </a:p>
          <a:p>
            <a:endParaRPr lang="en-US" altLang="zh-CN" dirty="0"/>
          </a:p>
          <a:p>
            <a:endParaRPr lang="en-US" altLang="zh-CN" dirty="0"/>
          </a:p>
          <a:p>
            <a:r>
              <a:rPr lang="zh-CN" altLang="en-US" dirty="0"/>
              <a:t>被试进行运动想象和解码的时间缩短了</a:t>
            </a:r>
            <a:r>
              <a:rPr lang="en-US" altLang="zh-CN" dirty="0"/>
              <a:t>0.5</a:t>
            </a:r>
            <a:r>
              <a:rPr lang="zh-CN" altLang="en-US" dirty="0"/>
              <a:t>秒，为什么？</a:t>
            </a:r>
          </a:p>
        </p:txBody>
      </p:sp>
    </p:spTree>
    <p:extLst>
      <p:ext uri="{BB962C8B-B14F-4D97-AF65-F5344CB8AC3E}">
        <p14:creationId xmlns:p14="http://schemas.microsoft.com/office/powerpoint/2010/main" val="376173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endParaRPr lang="en-US" altLang="zh-CN" dirty="0"/>
          </a:p>
          <a:p>
            <a:r>
              <a:rPr lang="en-US" altLang="zh-CN" dirty="0"/>
              <a:t>1-1 a</a:t>
            </a:r>
            <a:r>
              <a:rPr lang="zh-CN" altLang="en-US" dirty="0"/>
              <a:t>中的最左边的柱状图：</a:t>
            </a:r>
            <a:r>
              <a:rPr lang="en-US" altLang="zh-CN" dirty="0"/>
              <a:t>13</a:t>
            </a:r>
            <a:r>
              <a:rPr lang="zh-CN" altLang="en-US" dirty="0"/>
              <a:t>个被试的平均</a:t>
            </a:r>
            <a:r>
              <a:rPr lang="en-US" altLang="zh-CN" dirty="0"/>
              <a:t>PVC</a:t>
            </a:r>
            <a:r>
              <a:rPr lang="zh-CN" altLang="en-US" dirty="0"/>
              <a:t>（</a:t>
            </a:r>
            <a:r>
              <a:rPr lang="en-US" altLang="zh-CN" dirty="0"/>
              <a:t>4</a:t>
            </a:r>
            <a:r>
              <a:rPr lang="zh-CN" altLang="en-US" dirty="0"/>
              <a:t>目标</a:t>
            </a:r>
            <a:r>
              <a:rPr lang="en-US" altLang="zh-CN" dirty="0"/>
              <a:t>80.3%+-17.0%</a:t>
            </a:r>
            <a:r>
              <a:rPr lang="zh-CN" altLang="en-US" dirty="0"/>
              <a:t>、</a:t>
            </a:r>
            <a:r>
              <a:rPr lang="en-US" altLang="zh-CN" dirty="0"/>
              <a:t>5</a:t>
            </a:r>
            <a:r>
              <a:rPr lang="zh-CN" altLang="en-US" dirty="0"/>
              <a:t>目标</a:t>
            </a:r>
            <a:r>
              <a:rPr lang="en-US" altLang="zh-CN" dirty="0"/>
              <a:t>77.9+-14.7%</a:t>
            </a:r>
            <a:r>
              <a:rPr lang="zh-CN" altLang="en-US" dirty="0"/>
              <a:t>）；中间的</a:t>
            </a:r>
            <a:r>
              <a:rPr lang="en-US" altLang="zh-CN" dirty="0"/>
              <a:t>bar</a:t>
            </a:r>
            <a:r>
              <a:rPr lang="zh-CN" altLang="en-US" dirty="0"/>
              <a:t>是</a:t>
            </a:r>
            <a:r>
              <a:rPr lang="en-US" altLang="zh-CN" dirty="0"/>
              <a:t>6</a:t>
            </a:r>
            <a:r>
              <a:rPr lang="zh-CN" altLang="en-US" dirty="0"/>
              <a:t>个被试有光标提示的结果（</a:t>
            </a:r>
            <a:r>
              <a:rPr lang="en-US" altLang="zh-CN" dirty="0"/>
              <a:t>89.9+-8.9%</a:t>
            </a:r>
            <a:r>
              <a:rPr lang="zh-CN" altLang="en-US" dirty="0"/>
              <a:t>、</a:t>
            </a:r>
            <a:r>
              <a:rPr lang="en-US" altLang="zh-CN" dirty="0"/>
              <a:t>85.1+-8.0%</a:t>
            </a:r>
            <a:r>
              <a:rPr lang="zh-CN" altLang="en-US" dirty="0"/>
              <a:t>）；最右边的是上述</a:t>
            </a:r>
            <a:r>
              <a:rPr lang="en-US" altLang="zh-CN" dirty="0"/>
              <a:t>6</a:t>
            </a:r>
            <a:r>
              <a:rPr lang="zh-CN" altLang="en-US" dirty="0"/>
              <a:t>个被试无光标提示的结果（</a:t>
            </a:r>
            <a:r>
              <a:rPr lang="en-US" altLang="zh-CN" dirty="0"/>
              <a:t>90.1+-7.7%</a:t>
            </a:r>
            <a:r>
              <a:rPr lang="zh-CN" altLang="en-US" dirty="0"/>
              <a:t>、</a:t>
            </a:r>
            <a:r>
              <a:rPr lang="en-US" altLang="zh-CN" dirty="0"/>
              <a:t>79.0+-8.3%</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1-2 </a:t>
            </a:r>
            <a:r>
              <a:rPr lang="zh-CN" altLang="en-US" dirty="0"/>
              <a:t>结果表明，</a:t>
            </a:r>
            <a:r>
              <a:rPr lang="en-US" altLang="zh-CN" dirty="0"/>
              <a:t>4</a:t>
            </a:r>
            <a:r>
              <a:rPr lang="zh-CN" altLang="en-US" dirty="0"/>
              <a:t>个目标时有无光标的控制正确率没有显著性差异；</a:t>
            </a:r>
            <a:r>
              <a:rPr lang="en-US" altLang="zh-CN" dirty="0"/>
              <a:t>5</a:t>
            </a:r>
            <a:r>
              <a:rPr lang="zh-CN" altLang="en-US" dirty="0"/>
              <a:t>个目标时有无光标的控制正确率</a:t>
            </a:r>
            <a:r>
              <a:rPr lang="zh-CN" altLang="en-US" b="1" dirty="0"/>
              <a:t>有</a:t>
            </a:r>
            <a:r>
              <a:rPr lang="zh-CN" altLang="en-US" dirty="0"/>
              <a:t>显著性差异。</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2-1 b</a:t>
            </a:r>
            <a:r>
              <a:rPr lang="zh-CN" altLang="en-US" dirty="0"/>
              <a:t>中的最左边的柱状图：</a:t>
            </a:r>
            <a:r>
              <a:rPr lang="en-US" altLang="zh-CN" dirty="0"/>
              <a:t>13</a:t>
            </a:r>
            <a:r>
              <a:rPr lang="zh-CN" altLang="en-US" dirty="0"/>
              <a:t>个被试每个</a:t>
            </a:r>
            <a:r>
              <a:rPr lang="en-US" altLang="zh-CN" dirty="0"/>
              <a:t>run</a:t>
            </a:r>
            <a:r>
              <a:rPr lang="zh-CN" altLang="en-US" dirty="0"/>
              <a:t>平均抓取的目标物个数（</a:t>
            </a:r>
            <a:r>
              <a:rPr lang="en-US" altLang="zh-CN" dirty="0"/>
              <a:t>8.0+-2.7</a:t>
            </a:r>
            <a:r>
              <a:rPr lang="zh-CN" altLang="en-US" dirty="0"/>
              <a:t>、</a:t>
            </a:r>
            <a:r>
              <a:rPr lang="en-US" altLang="zh-CN" dirty="0"/>
              <a:t>8.4+-2.1</a:t>
            </a:r>
            <a:r>
              <a:rPr lang="zh-CN" altLang="en-US" dirty="0"/>
              <a:t>）；中间的</a:t>
            </a:r>
            <a:r>
              <a:rPr lang="en-US" altLang="zh-CN" dirty="0"/>
              <a:t>bar</a:t>
            </a:r>
            <a:r>
              <a:rPr lang="zh-CN" altLang="en-US" dirty="0"/>
              <a:t>是</a:t>
            </a:r>
            <a:r>
              <a:rPr lang="en-US" altLang="zh-CN" dirty="0"/>
              <a:t>6</a:t>
            </a:r>
            <a:r>
              <a:rPr lang="zh-CN" altLang="en-US" dirty="0"/>
              <a:t>个被试有光标提示的结果；最右边的是上述</a:t>
            </a:r>
            <a:r>
              <a:rPr lang="en-US" altLang="zh-CN" dirty="0"/>
              <a:t>6</a:t>
            </a:r>
            <a:r>
              <a:rPr lang="zh-CN" altLang="en-US" dirty="0"/>
              <a:t>个被试无光标提示的结果。每轮最多能抓取</a:t>
            </a:r>
            <a:r>
              <a:rPr lang="en-US" altLang="zh-CN" dirty="0"/>
              <a:t>13</a:t>
            </a:r>
            <a:r>
              <a:rPr lang="zh-CN" altLang="en-US" dirty="0"/>
              <a:t>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2-2 </a:t>
            </a:r>
            <a:r>
              <a:rPr lang="zh-CN" altLang="en-US" dirty="0"/>
              <a:t>结果表明，</a:t>
            </a:r>
            <a:r>
              <a:rPr lang="en-US" altLang="zh-CN" dirty="0"/>
              <a:t>4</a:t>
            </a:r>
            <a:r>
              <a:rPr lang="zh-CN" altLang="en-US" dirty="0"/>
              <a:t>个目标时有无光标的控制正确率没有显著性差异；</a:t>
            </a:r>
            <a:r>
              <a:rPr lang="en-US" altLang="zh-CN" dirty="0"/>
              <a:t>5</a:t>
            </a:r>
            <a:r>
              <a:rPr lang="zh-CN" altLang="en-US" dirty="0"/>
              <a:t>个目标时有无光标的控制正确率有显著性差异。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3-1 c</a:t>
            </a:r>
            <a:r>
              <a:rPr lang="zh-CN" altLang="en-US" dirty="0"/>
              <a:t>中的最左边的柱状图：</a:t>
            </a:r>
            <a:r>
              <a:rPr lang="en-US" altLang="zh-CN" dirty="0"/>
              <a:t>13</a:t>
            </a:r>
            <a:r>
              <a:rPr lang="zh-CN" altLang="en-US" dirty="0"/>
              <a:t>个被试每个</a:t>
            </a:r>
            <a:r>
              <a:rPr lang="en-US" altLang="zh-CN" dirty="0"/>
              <a:t>run</a:t>
            </a:r>
            <a:r>
              <a:rPr lang="zh-CN" altLang="en-US" dirty="0"/>
              <a:t>平均每个步骤的完成时间；中间的</a:t>
            </a:r>
            <a:r>
              <a:rPr lang="en-US" altLang="zh-CN" dirty="0"/>
              <a:t>bar</a:t>
            </a:r>
            <a:r>
              <a:rPr lang="zh-CN" altLang="en-US" dirty="0"/>
              <a:t>是</a:t>
            </a:r>
            <a:r>
              <a:rPr lang="en-US" altLang="zh-CN" dirty="0"/>
              <a:t>6</a:t>
            </a:r>
            <a:r>
              <a:rPr lang="zh-CN" altLang="en-US" dirty="0"/>
              <a:t>个被试有光标提示的结果；最右边的是上述</a:t>
            </a:r>
            <a:r>
              <a:rPr lang="en-US" altLang="zh-CN" dirty="0"/>
              <a:t>6</a:t>
            </a:r>
            <a:r>
              <a:rPr lang="zh-CN" altLang="en-US" dirty="0"/>
              <a:t>个被试无光标提示的结果。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3-2 </a:t>
            </a:r>
            <a:r>
              <a:rPr lang="zh-CN" altLang="en-US" dirty="0"/>
              <a:t>结果表明，</a:t>
            </a:r>
            <a:r>
              <a:rPr lang="en-US" altLang="zh-CN" dirty="0"/>
              <a:t>4</a:t>
            </a:r>
            <a:r>
              <a:rPr lang="zh-CN" altLang="en-US" dirty="0"/>
              <a:t>个目标时有无光标的控制正确率没有显著性差异；</a:t>
            </a:r>
            <a:r>
              <a:rPr lang="en-US" altLang="zh-CN" dirty="0"/>
              <a:t>5</a:t>
            </a:r>
            <a:r>
              <a:rPr lang="zh-CN" altLang="en-US" dirty="0"/>
              <a:t>个目标时有无光标的控制正确率没有显著性差异。</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Tree>
    <p:extLst>
      <p:ext uri="{BB962C8B-B14F-4D97-AF65-F5344CB8AC3E}">
        <p14:creationId xmlns:p14="http://schemas.microsoft.com/office/powerpoint/2010/main" val="55902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解释说明：</a:t>
            </a:r>
            <a:endParaRPr lang="en-US" altLang="zh-CN" dirty="0"/>
          </a:p>
          <a:p>
            <a:r>
              <a:rPr lang="zh-CN" altLang="en-US" dirty="0"/>
              <a:t>平均每个 </a:t>
            </a:r>
            <a:r>
              <a:rPr lang="en-US" altLang="zh-CN" dirty="0"/>
              <a:t>run</a:t>
            </a:r>
            <a:r>
              <a:rPr lang="zh-CN" altLang="en-US" dirty="0"/>
              <a:t>抓取的目标物个数（</a:t>
            </a:r>
            <a:r>
              <a:rPr lang="en-US" altLang="zh-CN" dirty="0"/>
              <a:t>7.4+-1.3</a:t>
            </a:r>
            <a:r>
              <a:rPr lang="zh-CN" altLang="en-US" dirty="0"/>
              <a:t>），理论上最多是</a:t>
            </a:r>
            <a:r>
              <a:rPr lang="en-US" altLang="zh-CN" dirty="0"/>
              <a:t>10</a:t>
            </a:r>
            <a:r>
              <a:rPr lang="zh-CN" altLang="en-US" dirty="0"/>
              <a:t>个；</a:t>
            </a:r>
            <a:endParaRPr lang="en-US" altLang="zh-CN" dirty="0"/>
          </a:p>
          <a:p>
            <a:r>
              <a:rPr lang="zh-CN" altLang="en-US" dirty="0"/>
              <a:t>每一步平均耗时</a:t>
            </a:r>
            <a:r>
              <a:rPr lang="en-US" altLang="zh-CN" dirty="0"/>
              <a:t>6.4+-0.7s</a:t>
            </a:r>
            <a:r>
              <a:rPr lang="zh-CN" altLang="en-US" dirty="0"/>
              <a:t>，理想时间为</a:t>
            </a:r>
            <a:r>
              <a:rPr lang="en-US" altLang="zh-CN" dirty="0"/>
              <a:t>5s</a:t>
            </a:r>
            <a:r>
              <a:rPr lang="zh-CN" altLang="en-US" dirty="0"/>
              <a:t>（无路径冗余的情况下）；</a:t>
            </a:r>
            <a:endParaRPr lang="en-US" altLang="zh-CN" dirty="0"/>
          </a:p>
          <a:p>
            <a:r>
              <a:rPr lang="zh-CN" altLang="en-US" dirty="0"/>
              <a:t>完成整个抓取平均耗时</a:t>
            </a:r>
            <a:r>
              <a:rPr lang="en-US" altLang="zh-CN" dirty="0"/>
              <a:t>30.5+-4.1s</a:t>
            </a:r>
          </a:p>
          <a:p>
            <a:endParaRPr lang="en-US" altLang="zh-CN" dirty="0"/>
          </a:p>
          <a:p>
            <a:r>
              <a:rPr lang="zh-CN" altLang="en-US" dirty="0"/>
              <a:t>颜色表示在四个象限中的不同目标，圈表示</a:t>
            </a:r>
            <a:r>
              <a:rPr lang="en-US" altLang="zh-CN" dirty="0"/>
              <a:t>hover area</a:t>
            </a:r>
            <a:endParaRPr lang="zh-CN" altLang="en-US" dirty="0"/>
          </a:p>
          <a:p>
            <a:endParaRPr lang="zh-CN" altLang="en-US" dirty="0"/>
          </a:p>
        </p:txBody>
      </p:sp>
    </p:spTree>
    <p:extLst>
      <p:ext uri="{BB962C8B-B14F-4D97-AF65-F5344CB8AC3E}">
        <p14:creationId xmlns:p14="http://schemas.microsoft.com/office/powerpoint/2010/main" val="1931370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成功抓取目标物的</a:t>
            </a:r>
            <a:r>
              <a:rPr lang="en-US" altLang="zh-CN" dirty="0"/>
              <a:t>trial</a:t>
            </a:r>
            <a:r>
              <a:rPr lang="zh-CN" altLang="en-US" dirty="0"/>
              <a:t>的个数除以所有</a:t>
            </a:r>
            <a:r>
              <a:rPr lang="en-US" altLang="zh-CN" dirty="0"/>
              <a:t>trials</a:t>
            </a:r>
            <a:r>
              <a:rPr lang="zh-CN" altLang="en-US" dirty="0"/>
              <a:t>。（</a:t>
            </a:r>
            <a:r>
              <a:rPr lang="en-US" altLang="zh-CN" sz="1200" dirty="0">
                <a:latin typeface="微软雅黑" panose="020B0503020204020204" pitchFamily="34" charset="-122"/>
                <a:ea typeface="微软雅黑" panose="020B0503020204020204" pitchFamily="34" charset="-122"/>
              </a:rPr>
              <a:t>The successful grasping rate was defined as the ratio between the number of successfully grasped blocks and the sum of successful grasping and abort trials.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边缘分布表示目标物放在对应区域的频数，除了机械臂到不了的地方，在整个区域内概率近似相等。（</a:t>
            </a:r>
            <a:r>
              <a:rPr lang="en-US" altLang="zh-CN" sz="1200" dirty="0">
                <a:latin typeface="微软雅黑" panose="020B0503020204020204" pitchFamily="34" charset="-122"/>
                <a:ea typeface="微软雅黑" panose="020B0503020204020204" pitchFamily="34" charset="-122"/>
              </a:rPr>
              <a:t>The marginal distributions reveal how often the target was placed in that area. The target was equally distributed among the four quadrants of the workspace and was quasi-uniformly distributed among the whole area, excluding the regions unreachable by the robotic arm.</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The top left and bottom right portions of the workspace (greyed region) were inaccessible due to singularity problems of the arm.</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在可达到的区域内成功抓取率</a:t>
            </a:r>
            <a:r>
              <a:rPr lang="en-US" altLang="zh-CN" dirty="0"/>
              <a:t>&gt;62.2%</a:t>
            </a:r>
            <a:endParaRPr lang="zh-CN" altLang="en-US" dirty="0"/>
          </a:p>
        </p:txBody>
      </p:sp>
    </p:spTree>
    <p:extLst>
      <p:ext uri="{BB962C8B-B14F-4D97-AF65-F5344CB8AC3E}">
        <p14:creationId xmlns:p14="http://schemas.microsoft.com/office/powerpoint/2010/main" val="1099593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r>
              <a:rPr lang="en-US" altLang="zh-CN"/>
              <a:t>1</a:t>
            </a:r>
            <a:endParaRPr lang="zh-CN" altLang="zh-CN"/>
          </a:p>
        </p:txBody>
      </p:sp>
      <p:sp>
        <p:nvSpPr>
          <p:cNvPr id="6" name="Slide Number Placeholder 5"/>
          <p:cNvSpPr>
            <a:spLocks noGrp="1"/>
          </p:cNvSpPr>
          <p:nvPr>
            <p:ph type="sldNum" sz="quarter" idx="12"/>
          </p:nvPr>
        </p:nvSpPr>
        <p:spPr/>
        <p:txBody>
          <a:bodyPr/>
          <a:lstStyle/>
          <a:p>
            <a:fld id="{0FE9D485-C75D-485A-B178-9CDAA5479681}" type="slidenum">
              <a:rPr lang="zh-CN" altLang="zh-CN" smtClean="0"/>
              <a:pPr/>
              <a:t>‹#›</a:t>
            </a:fld>
            <a:endParaRPr lang="zh-CN" altLang="zh-CN"/>
          </a:p>
        </p:txBody>
      </p:sp>
    </p:spTree>
    <p:extLst>
      <p:ext uri="{BB962C8B-B14F-4D97-AF65-F5344CB8AC3E}">
        <p14:creationId xmlns:p14="http://schemas.microsoft.com/office/powerpoint/2010/main" val="89779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r>
              <a:rPr lang="en-US" altLang="zh-CN"/>
              <a:t>1</a:t>
            </a:r>
            <a:endParaRPr lang="zh-CN" altLang="zh-CN"/>
          </a:p>
        </p:txBody>
      </p:sp>
      <p:sp>
        <p:nvSpPr>
          <p:cNvPr id="4" name="Slide Number Placeholder 3"/>
          <p:cNvSpPr>
            <a:spLocks noGrp="1"/>
          </p:cNvSpPr>
          <p:nvPr>
            <p:ph type="sldNum" sz="quarter" idx="12"/>
          </p:nvPr>
        </p:nvSpPr>
        <p:spPr/>
        <p:txBody>
          <a:bodyPr/>
          <a:lstStyle/>
          <a:p>
            <a:fld id="{A1A2C7AD-B32F-4E88-9489-03ED4D2AD86D}" type="slidenum">
              <a:rPr lang="zh-CN" altLang="zh-CN" smtClean="0"/>
              <a:pPr/>
              <a:t>‹#›</a:t>
            </a:fld>
            <a:endParaRPr lang="zh-CN" altLang="zh-CN"/>
          </a:p>
        </p:txBody>
      </p:sp>
      <p:sp>
        <p:nvSpPr>
          <p:cNvPr id="5" name="矩形 4"/>
          <p:cNvSpPr/>
          <p:nvPr userDrawn="1"/>
        </p:nvSpPr>
        <p:spPr>
          <a:xfrm>
            <a:off x="0" y="0"/>
            <a:ext cx="12192000" cy="9087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52" y="122540"/>
            <a:ext cx="2024521" cy="663640"/>
          </a:xfrm>
          <a:prstGeom prst="rect">
            <a:avLst/>
          </a:prstGeom>
        </p:spPr>
      </p:pic>
      <p:sp>
        <p:nvSpPr>
          <p:cNvPr id="7" name="矩形 6"/>
          <p:cNvSpPr/>
          <p:nvPr userDrawn="1"/>
        </p:nvSpPr>
        <p:spPr>
          <a:xfrm>
            <a:off x="2855640"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27848"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600056"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72264" y="-5908"/>
            <a:ext cx="1872208" cy="914628"/>
          </a:xfrm>
          <a:prstGeom prst="rect">
            <a:avLst/>
          </a:prstGeom>
          <a:solidFill>
            <a:srgbClr val="2178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319792"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2890723"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13" name="文本框 12"/>
          <p:cNvSpPr txBox="1"/>
          <p:nvPr userDrawn="1"/>
        </p:nvSpPr>
        <p:spPr>
          <a:xfrm>
            <a:off x="4763705"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实验对象与方法</a:t>
            </a:r>
          </a:p>
        </p:txBody>
      </p:sp>
      <p:sp>
        <p:nvSpPr>
          <p:cNvPr id="14" name="文本框 13"/>
          <p:cNvSpPr txBox="1"/>
          <p:nvPr userDrawn="1"/>
        </p:nvSpPr>
        <p:spPr>
          <a:xfrm>
            <a:off x="6751330"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数据处理方法</a:t>
            </a:r>
          </a:p>
        </p:txBody>
      </p:sp>
      <p:sp>
        <p:nvSpPr>
          <p:cNvPr id="15" name="文本框 14"/>
          <p:cNvSpPr txBox="1"/>
          <p:nvPr userDrawn="1"/>
        </p:nvSpPr>
        <p:spPr>
          <a:xfrm>
            <a:off x="8623538"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研究结果演示</a:t>
            </a:r>
          </a:p>
        </p:txBody>
      </p:sp>
      <p:sp>
        <p:nvSpPr>
          <p:cNvPr id="16" name="文本框 15"/>
          <p:cNvSpPr txBox="1"/>
          <p:nvPr userDrawn="1"/>
        </p:nvSpPr>
        <p:spPr>
          <a:xfrm>
            <a:off x="10586482" y="266740"/>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324448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r>
              <a:rPr lang="en-US" altLang="zh-CN"/>
              <a:t>1</a:t>
            </a:r>
            <a:endParaRPr lang="zh-CN" altLang="zh-CN"/>
          </a:p>
        </p:txBody>
      </p:sp>
      <p:sp>
        <p:nvSpPr>
          <p:cNvPr id="4" name="Slide Number Placeholder 3"/>
          <p:cNvSpPr>
            <a:spLocks noGrp="1"/>
          </p:cNvSpPr>
          <p:nvPr>
            <p:ph type="sldNum" sz="quarter" idx="12"/>
          </p:nvPr>
        </p:nvSpPr>
        <p:spPr/>
        <p:txBody>
          <a:bodyPr/>
          <a:lstStyle/>
          <a:p>
            <a:fld id="{A1A2C7AD-B32F-4E88-9489-03ED4D2AD86D}" type="slidenum">
              <a:rPr lang="zh-CN" altLang="zh-CN" smtClean="0"/>
              <a:pPr/>
              <a:t>‹#›</a:t>
            </a:fld>
            <a:endParaRPr lang="zh-CN" altLang="zh-CN"/>
          </a:p>
        </p:txBody>
      </p:sp>
      <p:sp>
        <p:nvSpPr>
          <p:cNvPr id="5" name="矩形 4"/>
          <p:cNvSpPr/>
          <p:nvPr userDrawn="1"/>
        </p:nvSpPr>
        <p:spPr>
          <a:xfrm>
            <a:off x="0" y="0"/>
            <a:ext cx="12192000" cy="9087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52" y="122540"/>
            <a:ext cx="2024521" cy="663640"/>
          </a:xfrm>
          <a:prstGeom prst="rect">
            <a:avLst/>
          </a:prstGeom>
        </p:spPr>
      </p:pic>
      <p:sp>
        <p:nvSpPr>
          <p:cNvPr id="7" name="矩形 6"/>
          <p:cNvSpPr/>
          <p:nvPr userDrawn="1"/>
        </p:nvSpPr>
        <p:spPr>
          <a:xfrm>
            <a:off x="2855640"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27848"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600056"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72264"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319792" y="-5908"/>
            <a:ext cx="1872208" cy="914628"/>
          </a:xfrm>
          <a:prstGeom prst="rect">
            <a:avLst/>
          </a:prstGeom>
          <a:solidFill>
            <a:srgbClr val="2178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2890723"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13" name="文本框 12"/>
          <p:cNvSpPr txBox="1"/>
          <p:nvPr userDrawn="1"/>
        </p:nvSpPr>
        <p:spPr>
          <a:xfrm>
            <a:off x="4763705"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实验对象与方法</a:t>
            </a:r>
          </a:p>
        </p:txBody>
      </p:sp>
      <p:sp>
        <p:nvSpPr>
          <p:cNvPr id="14" name="文本框 13"/>
          <p:cNvSpPr txBox="1"/>
          <p:nvPr userDrawn="1"/>
        </p:nvSpPr>
        <p:spPr>
          <a:xfrm>
            <a:off x="6751330"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数据处理方法</a:t>
            </a:r>
          </a:p>
        </p:txBody>
      </p:sp>
      <p:sp>
        <p:nvSpPr>
          <p:cNvPr id="15" name="文本框 14"/>
          <p:cNvSpPr txBox="1"/>
          <p:nvPr userDrawn="1"/>
        </p:nvSpPr>
        <p:spPr>
          <a:xfrm>
            <a:off x="8623538"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研究结果演示</a:t>
            </a:r>
          </a:p>
        </p:txBody>
      </p:sp>
      <p:sp>
        <p:nvSpPr>
          <p:cNvPr id="16" name="文本框 15"/>
          <p:cNvSpPr txBox="1"/>
          <p:nvPr userDrawn="1"/>
        </p:nvSpPr>
        <p:spPr>
          <a:xfrm>
            <a:off x="10586482" y="266740"/>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1118887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r>
              <a:rPr lang="en-US" altLang="zh-CN"/>
              <a:t>1</a:t>
            </a:r>
            <a:endParaRPr lang="zh-CN" altLang="zh-CN"/>
          </a:p>
        </p:txBody>
      </p:sp>
      <p:sp>
        <p:nvSpPr>
          <p:cNvPr id="7" name="Slide Number Placeholder 6"/>
          <p:cNvSpPr>
            <a:spLocks noGrp="1"/>
          </p:cNvSpPr>
          <p:nvPr>
            <p:ph type="sldNum" sz="quarter" idx="12"/>
          </p:nvPr>
        </p:nvSpPr>
        <p:spPr/>
        <p:txBody>
          <a:bodyPr/>
          <a:lstStyle/>
          <a:p>
            <a:fld id="{130D33AA-0871-4BF3-8A75-261BB4A8E5DC}" type="slidenum">
              <a:rPr lang="zh-CN" altLang="zh-CN" smtClean="0"/>
              <a:pPr/>
              <a:t>‹#›</a:t>
            </a:fld>
            <a:endParaRPr lang="zh-CN" altLang="zh-CN"/>
          </a:p>
        </p:txBody>
      </p:sp>
    </p:spTree>
    <p:extLst>
      <p:ext uri="{BB962C8B-B14F-4D97-AF65-F5344CB8AC3E}">
        <p14:creationId xmlns:p14="http://schemas.microsoft.com/office/powerpoint/2010/main" val="316417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r>
              <a:rPr lang="en-US" altLang="zh-CN"/>
              <a:t>1</a:t>
            </a:r>
            <a:endParaRPr lang="zh-CN" altLang="zh-CN"/>
          </a:p>
        </p:txBody>
      </p:sp>
      <p:sp>
        <p:nvSpPr>
          <p:cNvPr id="7" name="Slide Number Placeholder 6"/>
          <p:cNvSpPr>
            <a:spLocks noGrp="1"/>
          </p:cNvSpPr>
          <p:nvPr>
            <p:ph type="sldNum" sz="quarter" idx="12"/>
          </p:nvPr>
        </p:nvSpPr>
        <p:spPr/>
        <p:txBody>
          <a:bodyPr/>
          <a:lstStyle/>
          <a:p>
            <a:fld id="{FEF03D3C-36D5-49B3-8C1E-ACAB214B3FEE}" type="slidenum">
              <a:rPr lang="zh-CN" altLang="zh-CN" smtClean="0"/>
              <a:pPr/>
              <a:t>‹#›</a:t>
            </a:fld>
            <a:endParaRPr lang="zh-CN" altLang="zh-CN"/>
          </a:p>
        </p:txBody>
      </p:sp>
    </p:spTree>
    <p:extLst>
      <p:ext uri="{BB962C8B-B14F-4D97-AF65-F5344CB8AC3E}">
        <p14:creationId xmlns:p14="http://schemas.microsoft.com/office/powerpoint/2010/main" val="245113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r>
              <a:rPr lang="en-US" altLang="zh-CN"/>
              <a:t>1</a:t>
            </a:r>
            <a:endParaRPr lang="zh-CN" altLang="zh-CN"/>
          </a:p>
        </p:txBody>
      </p:sp>
      <p:sp>
        <p:nvSpPr>
          <p:cNvPr id="6" name="Slide Number Placeholder 5"/>
          <p:cNvSpPr>
            <a:spLocks noGrp="1"/>
          </p:cNvSpPr>
          <p:nvPr>
            <p:ph type="sldNum" sz="quarter" idx="12"/>
          </p:nvPr>
        </p:nvSpPr>
        <p:spPr/>
        <p:txBody>
          <a:bodyPr/>
          <a:lstStyle/>
          <a:p>
            <a:fld id="{5A0D7845-2919-4406-8EFF-5C600C30E9F4}" type="slidenum">
              <a:rPr lang="zh-CN" altLang="zh-CN" smtClean="0"/>
              <a:pPr/>
              <a:t>‹#›</a:t>
            </a:fld>
            <a:endParaRPr lang="zh-CN" altLang="zh-CN"/>
          </a:p>
        </p:txBody>
      </p:sp>
    </p:spTree>
    <p:extLst>
      <p:ext uri="{BB962C8B-B14F-4D97-AF65-F5344CB8AC3E}">
        <p14:creationId xmlns:p14="http://schemas.microsoft.com/office/powerpoint/2010/main" val="3398730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r>
              <a:rPr lang="en-US" altLang="zh-CN"/>
              <a:t>1</a:t>
            </a:r>
            <a:endParaRPr lang="zh-CN" altLang="zh-CN"/>
          </a:p>
        </p:txBody>
      </p:sp>
      <p:sp>
        <p:nvSpPr>
          <p:cNvPr id="6" name="Slide Number Placeholder 5"/>
          <p:cNvSpPr>
            <a:spLocks noGrp="1"/>
          </p:cNvSpPr>
          <p:nvPr>
            <p:ph type="sldNum" sz="quarter" idx="12"/>
          </p:nvPr>
        </p:nvSpPr>
        <p:spPr/>
        <p:txBody>
          <a:bodyPr/>
          <a:lstStyle/>
          <a:p>
            <a:fld id="{FF1AD11D-24F5-40B9-93E5-D3BA6BB761D2}" type="slidenum">
              <a:rPr lang="zh-CN" altLang="zh-CN" smtClean="0"/>
              <a:pPr/>
              <a:t>‹#›</a:t>
            </a:fld>
            <a:endParaRPr lang="zh-CN" altLang="zh-CN"/>
          </a:p>
        </p:txBody>
      </p:sp>
    </p:spTree>
    <p:extLst>
      <p:ext uri="{BB962C8B-B14F-4D97-AF65-F5344CB8AC3E}">
        <p14:creationId xmlns:p14="http://schemas.microsoft.com/office/powerpoint/2010/main" val="341382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r>
              <a:rPr lang="en-US" altLang="zh-CN"/>
              <a:t>1</a:t>
            </a:r>
            <a:endParaRPr lang="zh-CN" altLang="zh-CN"/>
          </a:p>
        </p:txBody>
      </p:sp>
      <p:sp>
        <p:nvSpPr>
          <p:cNvPr id="6" name="Slide Number Placeholder 5"/>
          <p:cNvSpPr>
            <a:spLocks noGrp="1"/>
          </p:cNvSpPr>
          <p:nvPr>
            <p:ph type="sldNum" sz="quarter" idx="12"/>
          </p:nvPr>
        </p:nvSpPr>
        <p:spPr/>
        <p:txBody>
          <a:bodyPr/>
          <a:lstStyle/>
          <a:p>
            <a:fld id="{7A1F6902-BC72-4101-B5CC-418205E5A989}" type="slidenum">
              <a:rPr lang="zh-CN" altLang="zh-CN" smtClean="0"/>
              <a:pPr/>
              <a:t>‹#›</a:t>
            </a:fld>
            <a:endParaRPr lang="zh-CN" altLang="zh-CN"/>
          </a:p>
        </p:txBody>
      </p:sp>
    </p:spTree>
    <p:extLst>
      <p:ext uri="{BB962C8B-B14F-4D97-AF65-F5344CB8AC3E}">
        <p14:creationId xmlns:p14="http://schemas.microsoft.com/office/powerpoint/2010/main" val="3035809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endParaRPr lang="zh-CN" altLang="zh-CN"/>
          </a:p>
        </p:txBody>
      </p:sp>
      <p:sp>
        <p:nvSpPr>
          <p:cNvPr id="5" name="Footer Placeholder 4"/>
          <p:cNvSpPr>
            <a:spLocks noGrp="1"/>
          </p:cNvSpPr>
          <p:nvPr>
            <p:ph type="ftr" sz="quarter" idx="11"/>
          </p:nvPr>
        </p:nvSpPr>
        <p:spPr/>
        <p:txBody>
          <a:bodyPr/>
          <a:lstStyle/>
          <a:p>
            <a:r>
              <a:rPr lang="en-US" altLang="zh-CN"/>
              <a:t>1</a:t>
            </a:r>
            <a:endParaRPr lang="zh-CN" altLang="zh-CN"/>
          </a:p>
        </p:txBody>
      </p:sp>
      <p:sp>
        <p:nvSpPr>
          <p:cNvPr id="6" name="Slide Number Placeholder 5"/>
          <p:cNvSpPr>
            <a:spLocks noGrp="1"/>
          </p:cNvSpPr>
          <p:nvPr>
            <p:ph type="sldNum" sz="quarter" idx="12"/>
          </p:nvPr>
        </p:nvSpPr>
        <p:spPr/>
        <p:txBody>
          <a:bodyPr/>
          <a:lstStyle/>
          <a:p>
            <a:fld id="{FBED6F7E-F761-43EF-A443-DEACD3679DA6}" type="slidenum">
              <a:rPr lang="zh-CN" altLang="zh-CN" smtClean="0"/>
              <a:pPr/>
              <a:t>‹#›</a:t>
            </a:fld>
            <a:endParaRPr lang="zh-CN" altLang="zh-CN"/>
          </a:p>
        </p:txBody>
      </p:sp>
    </p:spTree>
    <p:extLst>
      <p:ext uri="{BB962C8B-B14F-4D97-AF65-F5344CB8AC3E}">
        <p14:creationId xmlns:p14="http://schemas.microsoft.com/office/powerpoint/2010/main" val="45030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zh-CN"/>
          </a:p>
        </p:txBody>
      </p:sp>
      <p:sp>
        <p:nvSpPr>
          <p:cNvPr id="6" name="Footer Placeholder 5"/>
          <p:cNvSpPr>
            <a:spLocks noGrp="1"/>
          </p:cNvSpPr>
          <p:nvPr>
            <p:ph type="ftr" sz="quarter" idx="11"/>
          </p:nvPr>
        </p:nvSpPr>
        <p:spPr/>
        <p:txBody>
          <a:bodyPr/>
          <a:lstStyle/>
          <a:p>
            <a:r>
              <a:rPr lang="en-US" altLang="zh-CN"/>
              <a:t>1</a:t>
            </a:r>
            <a:endParaRPr lang="zh-CN" altLang="zh-CN"/>
          </a:p>
        </p:txBody>
      </p:sp>
      <p:sp>
        <p:nvSpPr>
          <p:cNvPr id="7" name="Slide Number Placeholder 6"/>
          <p:cNvSpPr>
            <a:spLocks noGrp="1"/>
          </p:cNvSpPr>
          <p:nvPr>
            <p:ph type="sldNum" sz="quarter" idx="12"/>
          </p:nvPr>
        </p:nvSpPr>
        <p:spPr/>
        <p:txBody>
          <a:bodyPr/>
          <a:lstStyle/>
          <a:p>
            <a:fld id="{A0B97225-666D-47F4-BF93-7CD677A5CB13}" type="slidenum">
              <a:rPr lang="zh-CN" altLang="zh-CN" smtClean="0"/>
              <a:pPr/>
              <a:t>‹#›</a:t>
            </a:fld>
            <a:endParaRPr lang="zh-CN" altLang="zh-CN"/>
          </a:p>
        </p:txBody>
      </p:sp>
    </p:spTree>
    <p:extLst>
      <p:ext uri="{BB962C8B-B14F-4D97-AF65-F5344CB8AC3E}">
        <p14:creationId xmlns:p14="http://schemas.microsoft.com/office/powerpoint/2010/main" val="131261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zh-CN"/>
          </a:p>
        </p:txBody>
      </p:sp>
      <p:sp>
        <p:nvSpPr>
          <p:cNvPr id="8" name="Footer Placeholder 7"/>
          <p:cNvSpPr>
            <a:spLocks noGrp="1"/>
          </p:cNvSpPr>
          <p:nvPr>
            <p:ph type="ftr" sz="quarter" idx="11"/>
          </p:nvPr>
        </p:nvSpPr>
        <p:spPr/>
        <p:txBody>
          <a:bodyPr/>
          <a:lstStyle/>
          <a:p>
            <a:r>
              <a:rPr lang="en-US" altLang="zh-CN"/>
              <a:t>1</a:t>
            </a:r>
            <a:endParaRPr lang="zh-CN" altLang="zh-CN"/>
          </a:p>
        </p:txBody>
      </p:sp>
      <p:sp>
        <p:nvSpPr>
          <p:cNvPr id="9" name="Slide Number Placeholder 8"/>
          <p:cNvSpPr>
            <a:spLocks noGrp="1"/>
          </p:cNvSpPr>
          <p:nvPr>
            <p:ph type="sldNum" sz="quarter" idx="12"/>
          </p:nvPr>
        </p:nvSpPr>
        <p:spPr/>
        <p:txBody>
          <a:bodyPr/>
          <a:lstStyle/>
          <a:p>
            <a:fld id="{D170A1FE-E1F1-466B-9BBA-B71A81F02389}" type="slidenum">
              <a:rPr lang="zh-CN" altLang="zh-CN" smtClean="0"/>
              <a:pPr/>
              <a:t>‹#›</a:t>
            </a:fld>
            <a:endParaRPr lang="zh-CN" altLang="zh-CN"/>
          </a:p>
        </p:txBody>
      </p:sp>
    </p:spTree>
    <p:extLst>
      <p:ext uri="{BB962C8B-B14F-4D97-AF65-F5344CB8AC3E}">
        <p14:creationId xmlns:p14="http://schemas.microsoft.com/office/powerpoint/2010/main" val="3934373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zh-CN"/>
          </a:p>
        </p:txBody>
      </p:sp>
      <p:sp>
        <p:nvSpPr>
          <p:cNvPr id="4" name="Footer Placeholder 3"/>
          <p:cNvSpPr>
            <a:spLocks noGrp="1"/>
          </p:cNvSpPr>
          <p:nvPr>
            <p:ph type="ftr" sz="quarter" idx="11"/>
          </p:nvPr>
        </p:nvSpPr>
        <p:spPr/>
        <p:txBody>
          <a:bodyPr/>
          <a:lstStyle/>
          <a:p>
            <a:r>
              <a:rPr lang="en-US" altLang="zh-CN"/>
              <a:t>1</a:t>
            </a:r>
            <a:endParaRPr lang="zh-CN" altLang="zh-CN"/>
          </a:p>
        </p:txBody>
      </p:sp>
      <p:sp>
        <p:nvSpPr>
          <p:cNvPr id="5" name="Slide Number Placeholder 4"/>
          <p:cNvSpPr>
            <a:spLocks noGrp="1"/>
          </p:cNvSpPr>
          <p:nvPr>
            <p:ph type="sldNum" sz="quarter" idx="12"/>
          </p:nvPr>
        </p:nvSpPr>
        <p:spPr/>
        <p:txBody>
          <a:bodyPr/>
          <a:lstStyle/>
          <a:p>
            <a:fld id="{3962C5DD-0C21-4A0F-8063-74A3489A0FE7}" type="slidenum">
              <a:rPr lang="zh-CN" altLang="zh-CN" smtClean="0"/>
              <a:pPr/>
              <a:t>‹#›</a:t>
            </a:fld>
            <a:endParaRPr lang="zh-CN" altLang="zh-CN"/>
          </a:p>
        </p:txBody>
      </p:sp>
    </p:spTree>
    <p:extLst>
      <p:ext uri="{BB962C8B-B14F-4D97-AF65-F5344CB8AC3E}">
        <p14:creationId xmlns:p14="http://schemas.microsoft.com/office/powerpoint/2010/main" val="1120359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r>
              <a:rPr lang="en-US" altLang="zh-CN"/>
              <a:t>1</a:t>
            </a:r>
            <a:endParaRPr lang="zh-CN" altLang="zh-CN"/>
          </a:p>
        </p:txBody>
      </p:sp>
      <p:sp>
        <p:nvSpPr>
          <p:cNvPr id="4" name="Slide Number Placeholder 3"/>
          <p:cNvSpPr>
            <a:spLocks noGrp="1"/>
          </p:cNvSpPr>
          <p:nvPr>
            <p:ph type="sldNum" sz="quarter" idx="12"/>
          </p:nvPr>
        </p:nvSpPr>
        <p:spPr/>
        <p:txBody>
          <a:bodyPr/>
          <a:lstStyle/>
          <a:p>
            <a:fld id="{A1A2C7AD-B32F-4E88-9489-03ED4D2AD86D}" type="slidenum">
              <a:rPr lang="zh-CN" altLang="zh-CN" smtClean="0"/>
              <a:pPr/>
              <a:t>‹#›</a:t>
            </a:fld>
            <a:endParaRPr lang="zh-CN" altLang="zh-CN"/>
          </a:p>
        </p:txBody>
      </p:sp>
      <p:sp>
        <p:nvSpPr>
          <p:cNvPr id="5" name="矩形 4"/>
          <p:cNvSpPr/>
          <p:nvPr userDrawn="1"/>
        </p:nvSpPr>
        <p:spPr>
          <a:xfrm>
            <a:off x="0" y="0"/>
            <a:ext cx="12192000" cy="9087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2855640" y="-5908"/>
            <a:ext cx="1872208" cy="914628"/>
          </a:xfrm>
          <a:prstGeom prst="rect">
            <a:avLst/>
          </a:prstGeom>
          <a:solidFill>
            <a:srgbClr val="2178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27848"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600056"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72264"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319792"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2890723"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13" name="文本框 12"/>
          <p:cNvSpPr txBox="1"/>
          <p:nvPr userDrawn="1"/>
        </p:nvSpPr>
        <p:spPr>
          <a:xfrm>
            <a:off x="4763705"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实验对象与方法</a:t>
            </a:r>
          </a:p>
        </p:txBody>
      </p:sp>
      <p:sp>
        <p:nvSpPr>
          <p:cNvPr id="14" name="文本框 13"/>
          <p:cNvSpPr txBox="1"/>
          <p:nvPr userDrawn="1"/>
        </p:nvSpPr>
        <p:spPr>
          <a:xfrm>
            <a:off x="6751330"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数据处理方法</a:t>
            </a:r>
          </a:p>
        </p:txBody>
      </p:sp>
      <p:sp>
        <p:nvSpPr>
          <p:cNvPr id="15" name="文本框 14"/>
          <p:cNvSpPr txBox="1"/>
          <p:nvPr userDrawn="1"/>
        </p:nvSpPr>
        <p:spPr>
          <a:xfrm>
            <a:off x="8623538"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研究结果演示</a:t>
            </a:r>
          </a:p>
        </p:txBody>
      </p:sp>
      <p:sp>
        <p:nvSpPr>
          <p:cNvPr id="16" name="文本框 15"/>
          <p:cNvSpPr txBox="1"/>
          <p:nvPr userDrawn="1"/>
        </p:nvSpPr>
        <p:spPr>
          <a:xfrm>
            <a:off x="10586482" y="266740"/>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66474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r>
              <a:rPr lang="en-US" altLang="zh-CN"/>
              <a:t>1</a:t>
            </a:r>
            <a:endParaRPr lang="zh-CN" altLang="zh-CN"/>
          </a:p>
        </p:txBody>
      </p:sp>
      <p:sp>
        <p:nvSpPr>
          <p:cNvPr id="4" name="Slide Number Placeholder 3"/>
          <p:cNvSpPr>
            <a:spLocks noGrp="1"/>
          </p:cNvSpPr>
          <p:nvPr>
            <p:ph type="sldNum" sz="quarter" idx="12"/>
          </p:nvPr>
        </p:nvSpPr>
        <p:spPr/>
        <p:txBody>
          <a:bodyPr/>
          <a:lstStyle/>
          <a:p>
            <a:fld id="{A1A2C7AD-B32F-4E88-9489-03ED4D2AD86D}" type="slidenum">
              <a:rPr lang="zh-CN" altLang="zh-CN" smtClean="0"/>
              <a:pPr/>
              <a:t>‹#›</a:t>
            </a:fld>
            <a:endParaRPr lang="zh-CN" altLang="zh-CN"/>
          </a:p>
        </p:txBody>
      </p:sp>
      <p:sp>
        <p:nvSpPr>
          <p:cNvPr id="5" name="矩形 4"/>
          <p:cNvSpPr/>
          <p:nvPr userDrawn="1"/>
        </p:nvSpPr>
        <p:spPr>
          <a:xfrm>
            <a:off x="0" y="0"/>
            <a:ext cx="12192000" cy="9087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52" y="122540"/>
            <a:ext cx="2024521" cy="663640"/>
          </a:xfrm>
          <a:prstGeom prst="rect">
            <a:avLst/>
          </a:prstGeom>
        </p:spPr>
      </p:pic>
      <p:sp>
        <p:nvSpPr>
          <p:cNvPr id="7" name="矩形 6"/>
          <p:cNvSpPr/>
          <p:nvPr userDrawn="1"/>
        </p:nvSpPr>
        <p:spPr>
          <a:xfrm>
            <a:off x="2855640"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27848" y="-5908"/>
            <a:ext cx="1872208" cy="914628"/>
          </a:xfrm>
          <a:prstGeom prst="rect">
            <a:avLst/>
          </a:prstGeom>
          <a:solidFill>
            <a:srgbClr val="2178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600056"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72264"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319792"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2890723"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13" name="文本框 12"/>
          <p:cNvSpPr txBox="1"/>
          <p:nvPr userDrawn="1"/>
        </p:nvSpPr>
        <p:spPr>
          <a:xfrm>
            <a:off x="4763705"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实验对象与方法</a:t>
            </a:r>
          </a:p>
        </p:txBody>
      </p:sp>
      <p:sp>
        <p:nvSpPr>
          <p:cNvPr id="14" name="文本框 13"/>
          <p:cNvSpPr txBox="1"/>
          <p:nvPr userDrawn="1"/>
        </p:nvSpPr>
        <p:spPr>
          <a:xfrm>
            <a:off x="6751330"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数据处理方法</a:t>
            </a:r>
          </a:p>
        </p:txBody>
      </p:sp>
      <p:sp>
        <p:nvSpPr>
          <p:cNvPr id="15" name="文本框 14"/>
          <p:cNvSpPr txBox="1"/>
          <p:nvPr userDrawn="1"/>
        </p:nvSpPr>
        <p:spPr>
          <a:xfrm>
            <a:off x="8623538"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研究结果演示</a:t>
            </a:r>
          </a:p>
        </p:txBody>
      </p:sp>
      <p:sp>
        <p:nvSpPr>
          <p:cNvPr id="16" name="文本框 15"/>
          <p:cNvSpPr txBox="1"/>
          <p:nvPr userDrawn="1"/>
        </p:nvSpPr>
        <p:spPr>
          <a:xfrm>
            <a:off x="10586482" y="266740"/>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155078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zh-CN"/>
          </a:p>
        </p:txBody>
      </p:sp>
      <p:sp>
        <p:nvSpPr>
          <p:cNvPr id="3" name="Footer Placeholder 2"/>
          <p:cNvSpPr>
            <a:spLocks noGrp="1"/>
          </p:cNvSpPr>
          <p:nvPr>
            <p:ph type="ftr" sz="quarter" idx="11"/>
          </p:nvPr>
        </p:nvSpPr>
        <p:spPr/>
        <p:txBody>
          <a:bodyPr/>
          <a:lstStyle/>
          <a:p>
            <a:r>
              <a:rPr lang="en-US" altLang="zh-CN"/>
              <a:t>1</a:t>
            </a:r>
            <a:endParaRPr lang="zh-CN" altLang="zh-CN"/>
          </a:p>
        </p:txBody>
      </p:sp>
      <p:sp>
        <p:nvSpPr>
          <p:cNvPr id="4" name="Slide Number Placeholder 3"/>
          <p:cNvSpPr>
            <a:spLocks noGrp="1"/>
          </p:cNvSpPr>
          <p:nvPr>
            <p:ph type="sldNum" sz="quarter" idx="12"/>
          </p:nvPr>
        </p:nvSpPr>
        <p:spPr/>
        <p:txBody>
          <a:bodyPr/>
          <a:lstStyle/>
          <a:p>
            <a:fld id="{A1A2C7AD-B32F-4E88-9489-03ED4D2AD86D}" type="slidenum">
              <a:rPr lang="zh-CN" altLang="zh-CN" smtClean="0"/>
              <a:pPr/>
              <a:t>‹#›</a:t>
            </a:fld>
            <a:endParaRPr lang="zh-CN" altLang="zh-CN"/>
          </a:p>
        </p:txBody>
      </p:sp>
      <p:sp>
        <p:nvSpPr>
          <p:cNvPr id="5" name="矩形 4"/>
          <p:cNvSpPr/>
          <p:nvPr userDrawn="1"/>
        </p:nvSpPr>
        <p:spPr>
          <a:xfrm>
            <a:off x="0" y="0"/>
            <a:ext cx="12192000" cy="9087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3352" y="122540"/>
            <a:ext cx="2024521" cy="663640"/>
          </a:xfrm>
          <a:prstGeom prst="rect">
            <a:avLst/>
          </a:prstGeom>
        </p:spPr>
      </p:pic>
      <p:sp>
        <p:nvSpPr>
          <p:cNvPr id="7" name="矩形 6"/>
          <p:cNvSpPr/>
          <p:nvPr userDrawn="1"/>
        </p:nvSpPr>
        <p:spPr>
          <a:xfrm>
            <a:off x="2855640"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4727848"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6600056" y="-5908"/>
            <a:ext cx="1872208" cy="914628"/>
          </a:xfrm>
          <a:prstGeom prst="rect">
            <a:avLst/>
          </a:prstGeom>
          <a:solidFill>
            <a:srgbClr val="2178D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8472264"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0319792" y="-5908"/>
            <a:ext cx="1872208" cy="914628"/>
          </a:xfrm>
          <a:prstGeom prst="rect">
            <a:avLst/>
          </a:prstGeom>
          <a:solidFill>
            <a:srgbClr val="40404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userDrawn="1"/>
        </p:nvSpPr>
        <p:spPr>
          <a:xfrm>
            <a:off x="2890723"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研究背景及意义</a:t>
            </a:r>
          </a:p>
        </p:txBody>
      </p:sp>
      <p:sp>
        <p:nvSpPr>
          <p:cNvPr id="13" name="文本框 12"/>
          <p:cNvSpPr txBox="1"/>
          <p:nvPr userDrawn="1"/>
        </p:nvSpPr>
        <p:spPr>
          <a:xfrm>
            <a:off x="4763705" y="266740"/>
            <a:ext cx="1800493"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实验对象与方法</a:t>
            </a:r>
          </a:p>
        </p:txBody>
      </p:sp>
      <p:sp>
        <p:nvSpPr>
          <p:cNvPr id="14" name="文本框 13"/>
          <p:cNvSpPr txBox="1"/>
          <p:nvPr userDrawn="1"/>
        </p:nvSpPr>
        <p:spPr>
          <a:xfrm>
            <a:off x="6751330"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数据处理方法</a:t>
            </a:r>
          </a:p>
        </p:txBody>
      </p:sp>
      <p:sp>
        <p:nvSpPr>
          <p:cNvPr id="15" name="文本框 14"/>
          <p:cNvSpPr txBox="1"/>
          <p:nvPr userDrawn="1"/>
        </p:nvSpPr>
        <p:spPr>
          <a:xfrm>
            <a:off x="8623538" y="266740"/>
            <a:ext cx="1569660"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研究结果演示</a:t>
            </a:r>
          </a:p>
        </p:txBody>
      </p:sp>
      <p:sp>
        <p:nvSpPr>
          <p:cNvPr id="16" name="文本框 15"/>
          <p:cNvSpPr txBox="1"/>
          <p:nvPr userDrawn="1"/>
        </p:nvSpPr>
        <p:spPr>
          <a:xfrm>
            <a:off x="10586482" y="266740"/>
            <a:ext cx="1338828" cy="369332"/>
          </a:xfrm>
          <a:prstGeom prst="rect">
            <a:avLst/>
          </a:prstGeom>
          <a:noFill/>
        </p:spPr>
        <p:txBody>
          <a:bodyPr wrap="non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总结与展望</a:t>
            </a:r>
          </a:p>
        </p:txBody>
      </p:sp>
    </p:spTree>
    <p:extLst>
      <p:ext uri="{BB962C8B-B14F-4D97-AF65-F5344CB8AC3E}">
        <p14:creationId xmlns:p14="http://schemas.microsoft.com/office/powerpoint/2010/main" val="222794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1</a:t>
            </a:r>
            <a:endParaRPr lang="zh-CN"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110371-D0EC-40FB-8C86-2A96CF20732D}" type="slidenum">
              <a:rPr lang="zh-CN" altLang="zh-CN" smtClean="0"/>
              <a:pPr/>
              <a:t>‹#›</a:t>
            </a:fld>
            <a:endParaRPr lang="zh-CN" altLang="zh-CN"/>
          </a:p>
        </p:txBody>
      </p:sp>
    </p:spTree>
    <p:extLst>
      <p:ext uri="{BB962C8B-B14F-4D97-AF65-F5344CB8AC3E}">
        <p14:creationId xmlns:p14="http://schemas.microsoft.com/office/powerpoint/2010/main" val="114201903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2" r:id="rId8"/>
    <p:sldLayoutId id="2147483673" r:id="rId9"/>
    <p:sldLayoutId id="2147483674" r:id="rId10"/>
    <p:sldLayoutId id="2147483675" r:id="rId11"/>
    <p:sldLayoutId id="2147483668" r:id="rId12"/>
    <p:sldLayoutId id="2147483669" r:id="rId13"/>
    <p:sldLayoutId id="2147483670" r:id="rId14"/>
    <p:sldLayoutId id="2147483671" r:id="rId15"/>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951" y="1318518"/>
            <a:ext cx="12192000" cy="3644900"/>
          </a:xfrm>
          <a:prstGeom prst="rect">
            <a:avLst/>
          </a:prstGeom>
          <a:solidFill>
            <a:srgbClr val="2178D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3074" name="Rectangle 2"/>
          <p:cNvSpPr>
            <a:spLocks noGrp="1" noChangeArrowheads="1"/>
          </p:cNvSpPr>
          <p:nvPr>
            <p:ph type="ctrTitle"/>
          </p:nvPr>
        </p:nvSpPr>
        <p:spPr>
          <a:xfrm>
            <a:off x="502327" y="2132856"/>
            <a:ext cx="11233248" cy="1470025"/>
          </a:xfrm>
        </p:spPr>
        <p:txBody>
          <a:bodyPr anchor="ctr">
            <a:noAutofit/>
          </a:bodyPr>
          <a:lstStyle/>
          <a:p>
            <a:r>
              <a:rPr lang="en-US" altLang="zh-CN" sz="2800" b="1" dirty="0">
                <a:solidFill>
                  <a:schemeClr val="bg1"/>
                </a:solidFill>
                <a:latin typeface="微软雅黑" panose="020B0503020204020204" pitchFamily="34" charset="-122"/>
                <a:ea typeface="微软雅黑" panose="020B0503020204020204" pitchFamily="34" charset="-122"/>
              </a:rPr>
              <a:t>Noninvasive Electroencephalogram Based Control of a Robotic Arm for Reach and Grasp Tasks</a:t>
            </a:r>
            <a:endParaRPr lang="zh-CN" altLang="zh-CN" sz="2800" b="1" dirty="0">
              <a:solidFill>
                <a:schemeClr val="bg1"/>
              </a:solidFill>
              <a:latin typeface="微软雅黑" panose="020B0503020204020204" pitchFamily="34" charset="-122"/>
              <a:ea typeface="微软雅黑" panose="020B0503020204020204" pitchFamily="34" charset="-122"/>
            </a:endParaRPr>
          </a:p>
        </p:txBody>
      </p:sp>
      <p:sp>
        <p:nvSpPr>
          <p:cNvPr id="3075" name="Rectangle 3"/>
          <p:cNvSpPr>
            <a:spLocks noGrp="1" noChangeArrowheads="1"/>
          </p:cNvSpPr>
          <p:nvPr>
            <p:ph type="subTitle" idx="1"/>
          </p:nvPr>
        </p:nvSpPr>
        <p:spPr>
          <a:xfrm>
            <a:off x="5244229" y="3356992"/>
            <a:ext cx="1749444" cy="792088"/>
          </a:xfrm>
          <a:ln>
            <a:noFill/>
          </a:ln>
        </p:spPr>
        <p:txBody>
          <a:bodyPr>
            <a:noAutofit/>
          </a:bodyPr>
          <a:lstStyle/>
          <a:p>
            <a:pPr>
              <a:lnSpc>
                <a:spcPct val="200000"/>
              </a:lnSpc>
              <a:spcBef>
                <a:spcPts val="50"/>
              </a:spcBef>
              <a:spcAft>
                <a:spcPts val="50"/>
              </a:spcAft>
            </a:pPr>
            <a:r>
              <a:rPr lang="zh-CN" altLang="en-US" sz="2800" b="1" dirty="0">
                <a:solidFill>
                  <a:schemeClr val="bg1"/>
                </a:solidFill>
                <a:latin typeface="微软雅黑" panose="020B0503020204020204" pitchFamily="34" charset="-122"/>
                <a:ea typeface="微软雅黑" panose="020B0503020204020204" pitchFamily="34" charset="-122"/>
              </a:rPr>
              <a:t>文献分享</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5"/>
                                        </p:tgtEl>
                                        <p:attrNameLst>
                                          <p:attrName>style.visibility</p:attrName>
                                        </p:attrNameLst>
                                      </p:cBhvr>
                                      <p:to>
                                        <p:strVal val="visible"/>
                                      </p:to>
                                    </p:set>
                                    <p:animEffect transition="in" filter="wipe(left)">
                                      <p:cBhvr>
                                        <p:cTn id="11"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2B44A029-5717-42EE-A24E-892ACFD3884E}"/>
              </a:ext>
            </a:extLst>
          </p:cNvPr>
          <p:cNvSpPr>
            <a:spLocks noGrp="1"/>
          </p:cNvSpPr>
          <p:nvPr>
            <p:ph type="ftr" sz="quarter" idx="11"/>
          </p:nvPr>
        </p:nvSpPr>
        <p:spPr/>
        <p:txBody>
          <a:bodyPr/>
          <a:lstStyle/>
          <a:p>
            <a:r>
              <a:rPr lang="en-US" altLang="zh-CN"/>
              <a:t>1</a:t>
            </a:r>
            <a:endParaRPr lang="zh-CN" altLang="zh-CN"/>
          </a:p>
        </p:txBody>
      </p:sp>
      <p:sp>
        <p:nvSpPr>
          <p:cNvPr id="7" name="文本框 6">
            <a:extLst>
              <a:ext uri="{FF2B5EF4-FFF2-40B4-BE49-F238E27FC236}">
                <a16:creationId xmlns:a16="http://schemas.microsoft.com/office/drawing/2014/main" id="{0E4FF036-6F0C-4274-8E6E-AFED154D1E78}"/>
              </a:ext>
            </a:extLst>
          </p:cNvPr>
          <p:cNvSpPr txBox="1"/>
          <p:nvPr/>
        </p:nvSpPr>
        <p:spPr>
          <a:xfrm>
            <a:off x="767408" y="1484784"/>
            <a:ext cx="10812313" cy="2616101"/>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Extra Stage 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p>
          <a:p>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无光标提示的</a:t>
            </a:r>
            <a:r>
              <a:rPr lang="zh-CN" altLang="en-US" sz="1600" dirty="0">
                <a:latin typeface="微软雅黑" panose="020B0503020204020204" pitchFamily="34" charset="-122"/>
                <a:ea typeface="微软雅黑" panose="020B0503020204020204" pitchFamily="34" charset="-122"/>
              </a:rPr>
              <a:t>四选一和五选一目标抓取任务（</a:t>
            </a:r>
            <a:r>
              <a:rPr lang="en-US" altLang="zh-CN" sz="1600" dirty="0">
                <a:latin typeface="微软雅黑" panose="020B0503020204020204" pitchFamily="34" charset="-122"/>
                <a:ea typeface="微软雅黑" panose="020B0503020204020204" pitchFamily="34" charset="-122"/>
              </a:rPr>
              <a:t>four-target grasp</a:t>
            </a:r>
            <a:r>
              <a:rPr lang="zh-CN" altLang="en-US" sz="1600" dirty="0">
                <a:latin typeface="微软雅黑" panose="020B0503020204020204" pitchFamily="34" charset="-122"/>
                <a:ea typeface="微软雅黑" panose="020B0503020204020204" pitchFamily="34" charset="-122"/>
              </a:rPr>
              <a:t>）：控制机械臂抓取目标物，</a:t>
            </a:r>
            <a:r>
              <a:rPr lang="zh-CN" altLang="en-US" sz="1600" b="1" dirty="0">
                <a:solidFill>
                  <a:srgbClr val="FF0000"/>
                </a:solidFill>
                <a:latin typeface="微软雅黑" panose="020B0503020204020204" pitchFamily="34" charset="-122"/>
                <a:ea typeface="微软雅黑" panose="020B0503020204020204" pitchFamily="34" charset="-122"/>
              </a:rPr>
              <a:t>无屏幕光标同时移动的视觉反馈，直接看着机械手</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 sessions</a:t>
            </a:r>
          </a:p>
          <a:p>
            <a:r>
              <a:rPr lang="en-US" altLang="zh-CN" sz="1600" dirty="0">
                <a:latin typeface="微软雅黑" panose="020B0503020204020204" pitchFamily="34" charset="-122"/>
                <a:ea typeface="微软雅黑" panose="020B0503020204020204" pitchFamily="34" charset="-122"/>
              </a:rPr>
              <a:t>1 session = 4-target grasp 4 runs</a:t>
            </a:r>
          </a:p>
          <a:p>
            <a:r>
              <a:rPr lang="en-US" altLang="zh-CN" sz="1600" dirty="0">
                <a:latin typeface="微软雅黑" panose="020B0503020204020204" pitchFamily="34" charset="-122"/>
                <a:ea typeface="微软雅黑" panose="020B0503020204020204" pitchFamily="34" charset="-122"/>
              </a:rPr>
              <a:t>                   5-target grasp 2 runs</a:t>
            </a:r>
          </a:p>
          <a:p>
            <a:r>
              <a:rPr lang="en-US" altLang="zh-CN" sz="1600" dirty="0">
                <a:latin typeface="微软雅黑" panose="020B0503020204020204" pitchFamily="34" charset="-122"/>
                <a:ea typeface="微软雅黑" panose="020B0503020204020204" pitchFamily="34" charset="-122"/>
              </a:rPr>
              <a:t>1  4 or 5-target grasp run = step 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2D</a:t>
            </a:r>
            <a:r>
              <a:rPr lang="zh-CN" altLang="en-US" sz="1600" dirty="0">
                <a:latin typeface="微软雅黑" panose="020B0503020204020204" pitchFamily="34" charset="-122"/>
                <a:ea typeface="微软雅黑" panose="020B0503020204020204" pitchFamily="34" charset="-122"/>
              </a:rPr>
              <a:t>，光标和机械手同时移动，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step 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  </a:t>
            </a:r>
            <a:r>
              <a:rPr lang="zh-CN" altLang="en-US" sz="1600" dirty="0">
                <a:latin typeface="微软雅黑" panose="020B0503020204020204" pitchFamily="34" charset="-122"/>
                <a:ea typeface="微软雅黑" panose="020B0503020204020204" pitchFamily="34" charset="-122"/>
              </a:rPr>
              <a:t>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时，自动抓取目标物动作。</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6012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D58C7D5-A9C2-47D4-8D60-FB0C3EBF70B5}"/>
              </a:ext>
            </a:extLst>
          </p:cNvPr>
          <p:cNvPicPr>
            <a:picLocks noChangeAspect="1"/>
          </p:cNvPicPr>
          <p:nvPr/>
        </p:nvPicPr>
        <p:blipFill>
          <a:blip r:embed="rId3"/>
          <a:stretch>
            <a:fillRect/>
          </a:stretch>
        </p:blipFill>
        <p:spPr>
          <a:xfrm>
            <a:off x="4198493" y="895149"/>
            <a:ext cx="6028533" cy="2725227"/>
          </a:xfrm>
          <a:prstGeom prst="rect">
            <a:avLst/>
          </a:prstGeom>
        </p:spPr>
      </p:pic>
      <p:sp>
        <p:nvSpPr>
          <p:cNvPr id="6" name="文本框 5">
            <a:extLst>
              <a:ext uri="{FF2B5EF4-FFF2-40B4-BE49-F238E27FC236}">
                <a16:creationId xmlns:a16="http://schemas.microsoft.com/office/drawing/2014/main" id="{69E19C0C-A0FA-4EB2-9DD9-42D7E3FD0E07}"/>
              </a:ext>
            </a:extLst>
          </p:cNvPr>
          <p:cNvSpPr txBox="1"/>
          <p:nvPr/>
        </p:nvSpPr>
        <p:spPr>
          <a:xfrm>
            <a:off x="479425" y="3503073"/>
            <a:ext cx="3954544"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Stage 2 &amp; 3:  4 &amp; 5-target grasp</a:t>
            </a:r>
            <a:r>
              <a:rPr lang="zh-CN" altLang="en-US" sz="1600" dirty="0">
                <a:latin typeface="微软雅黑" panose="020B0503020204020204" pitchFamily="34" charset="-122"/>
                <a:ea typeface="微软雅黑" panose="020B0503020204020204" pitchFamily="34" charset="-122"/>
              </a:rPr>
              <a:t>结果：</a:t>
            </a:r>
          </a:p>
        </p:txBody>
      </p:sp>
      <p:sp>
        <p:nvSpPr>
          <p:cNvPr id="8" name="矩形 7">
            <a:extLst>
              <a:ext uri="{FF2B5EF4-FFF2-40B4-BE49-F238E27FC236}">
                <a16:creationId xmlns:a16="http://schemas.microsoft.com/office/drawing/2014/main" id="{EB7061AB-11AD-4247-935D-9202AEEDC07A}"/>
              </a:ext>
            </a:extLst>
          </p:cNvPr>
          <p:cNvSpPr/>
          <p:nvPr/>
        </p:nvSpPr>
        <p:spPr>
          <a:xfrm>
            <a:off x="1421490" y="4013601"/>
            <a:ext cx="842269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PVC</a:t>
            </a:r>
            <a:r>
              <a:rPr lang="zh-CN" altLang="en-US" sz="1600" dirty="0">
                <a:latin typeface="微软雅黑" panose="020B0503020204020204" pitchFamily="34" charset="-122"/>
                <a:ea typeface="微软雅黑" panose="020B0503020204020204" pitchFamily="34" charset="-122"/>
              </a:rPr>
              <a:t>：有无光标差异分析</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个目标时</a:t>
            </a:r>
            <a:r>
              <a:rPr lang="zh-CN" altLang="en-US" sz="1600" b="1" dirty="0">
                <a:latin typeface="微软雅黑" panose="020B0503020204020204" pitchFamily="34" charset="-122"/>
                <a:ea typeface="微软雅黑" panose="020B0503020204020204" pitchFamily="34" charset="-122"/>
              </a:rPr>
              <a:t>没有</a:t>
            </a:r>
            <a:r>
              <a:rPr lang="zh-CN" altLang="en-US" sz="1600" dirty="0">
                <a:latin typeface="微软雅黑" panose="020B0503020204020204" pitchFamily="34" charset="-122"/>
                <a:ea typeface="微软雅黑" panose="020B0503020204020204" pitchFamily="34" charset="-122"/>
              </a:rPr>
              <a:t>显著性差异；</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个目标时</a:t>
            </a:r>
            <a:r>
              <a:rPr lang="zh-CN" altLang="en-US" sz="1600" b="1" dirty="0">
                <a:latin typeface="微软雅黑" panose="020B0503020204020204" pitchFamily="34" charset="-122"/>
                <a:ea typeface="微软雅黑" panose="020B0503020204020204" pitchFamily="34" charset="-122"/>
              </a:rPr>
              <a:t>有</a:t>
            </a:r>
            <a:r>
              <a:rPr lang="zh-CN" altLang="en-US" sz="1600" dirty="0">
                <a:latin typeface="微软雅黑" panose="020B0503020204020204" pitchFamily="34" charset="-122"/>
                <a:ea typeface="微软雅黑" panose="020B0503020204020204" pitchFamily="34" charset="-122"/>
              </a:rPr>
              <a:t>显著性差异。</a:t>
            </a:r>
          </a:p>
        </p:txBody>
      </p:sp>
      <p:sp>
        <p:nvSpPr>
          <p:cNvPr id="10" name="矩形 9">
            <a:extLst>
              <a:ext uri="{FF2B5EF4-FFF2-40B4-BE49-F238E27FC236}">
                <a16:creationId xmlns:a16="http://schemas.microsoft.com/office/drawing/2014/main" id="{197A1B17-2020-41AC-AB90-31ED383E506B}"/>
              </a:ext>
            </a:extLst>
          </p:cNvPr>
          <p:cNvSpPr/>
          <p:nvPr/>
        </p:nvSpPr>
        <p:spPr>
          <a:xfrm>
            <a:off x="1421490" y="4612251"/>
            <a:ext cx="7626838"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目标物抓取个数：有无光标差异分析</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均无</a:t>
            </a:r>
          </a:p>
        </p:txBody>
      </p:sp>
      <p:sp>
        <p:nvSpPr>
          <p:cNvPr id="11" name="矩形 10">
            <a:extLst>
              <a:ext uri="{FF2B5EF4-FFF2-40B4-BE49-F238E27FC236}">
                <a16:creationId xmlns:a16="http://schemas.microsoft.com/office/drawing/2014/main" id="{EB7061AB-11AD-4247-935D-9202AEEDC07A}"/>
              </a:ext>
            </a:extLst>
          </p:cNvPr>
          <p:cNvSpPr/>
          <p:nvPr/>
        </p:nvSpPr>
        <p:spPr>
          <a:xfrm>
            <a:off x="1421490" y="5329568"/>
            <a:ext cx="6618726" cy="33855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step</a:t>
            </a:r>
            <a:r>
              <a:rPr lang="zh-CN" altLang="en-US" sz="1600" dirty="0">
                <a:latin typeface="微软雅黑" panose="020B0503020204020204" pitchFamily="34" charset="-122"/>
                <a:ea typeface="微软雅黑" panose="020B0503020204020204" pitchFamily="34" charset="-122"/>
              </a:rPr>
              <a:t>的时间：有无光标差异分析</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均无</a:t>
            </a:r>
          </a:p>
        </p:txBody>
      </p:sp>
      <p:sp>
        <p:nvSpPr>
          <p:cNvPr id="12" name="矩形 11">
            <a:extLst>
              <a:ext uri="{FF2B5EF4-FFF2-40B4-BE49-F238E27FC236}">
                <a16:creationId xmlns:a16="http://schemas.microsoft.com/office/drawing/2014/main" id="{ECB2A10D-8B6E-49BA-9F9B-1E18CD1F880A}"/>
              </a:ext>
            </a:extLst>
          </p:cNvPr>
          <p:cNvSpPr/>
          <p:nvPr/>
        </p:nvSpPr>
        <p:spPr>
          <a:xfrm>
            <a:off x="1421490" y="6051412"/>
            <a:ext cx="7259360" cy="338554"/>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reach &amp; grasp </a:t>
            </a:r>
            <a:r>
              <a:rPr lang="zh-CN" altLang="en-US" sz="1600" dirty="0">
                <a:latin typeface="微软雅黑" panose="020B0503020204020204" pitchFamily="34" charset="-122"/>
                <a:ea typeface="微软雅黑" panose="020B0503020204020204" pitchFamily="34" charset="-122"/>
              </a:rPr>
              <a:t>的时间：所有</a:t>
            </a:r>
            <a:r>
              <a:rPr lang="en-US" altLang="zh-CN" sz="1600" dirty="0">
                <a:latin typeface="微软雅黑" panose="020B0503020204020204" pitchFamily="34" charset="-122"/>
                <a:ea typeface="微软雅黑" panose="020B0503020204020204" pitchFamily="34" charset="-122"/>
              </a:rPr>
              <a:t>reach &amp; grasp —— 27.1+-3.7s</a:t>
            </a:r>
            <a:endParaRPr lang="zh-CN" altLang="en-US" sz="16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5F4160E8-D19F-4D90-884D-886628D67E87}"/>
              </a:ext>
            </a:extLst>
          </p:cNvPr>
          <p:cNvSpPr/>
          <p:nvPr/>
        </p:nvSpPr>
        <p:spPr>
          <a:xfrm>
            <a:off x="407368" y="190504"/>
            <a:ext cx="6708308"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Performance for grasping of fixed four and five targets task.</a:t>
            </a:r>
            <a:endParaRPr lang="zh-CN" altLang="en-US" sz="1600" b="1" dirty="0">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E246AF64-7F35-4FAF-ABB9-6F9AE2E81B9B}"/>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325476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B48E4D6F-A64B-4783-8A50-ACC3E454898F}"/>
              </a:ext>
            </a:extLst>
          </p:cNvPr>
          <p:cNvSpPr>
            <a:spLocks noGrp="1"/>
          </p:cNvSpPr>
          <p:nvPr>
            <p:ph type="ftr" sz="quarter" idx="11"/>
          </p:nvPr>
        </p:nvSpPr>
        <p:spPr/>
        <p:txBody>
          <a:bodyPr/>
          <a:lstStyle/>
          <a:p>
            <a:r>
              <a:rPr lang="en-US" altLang="zh-CN"/>
              <a:t>1</a:t>
            </a:r>
            <a:endParaRPr lang="zh-CN" altLang="zh-CN"/>
          </a:p>
        </p:txBody>
      </p:sp>
      <p:sp>
        <p:nvSpPr>
          <p:cNvPr id="5" name="文本框 5">
            <a:extLst>
              <a:ext uri="{FF2B5EF4-FFF2-40B4-BE49-F238E27FC236}">
                <a16:creationId xmlns:a16="http://schemas.microsoft.com/office/drawing/2014/main" id="{4BC8C463-EA28-4E46-9EB9-67E3374D8C2B}"/>
              </a:ext>
            </a:extLst>
          </p:cNvPr>
          <p:cNvSpPr txBox="1"/>
          <p:nvPr/>
        </p:nvSpPr>
        <p:spPr>
          <a:xfrm>
            <a:off x="731043" y="404664"/>
            <a:ext cx="10729913" cy="2800767"/>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600" dirty="0">
                <a:latin typeface="微软雅黑" panose="020B0503020204020204" pitchFamily="34" charset="-122"/>
                <a:ea typeface="微软雅黑" panose="020B0503020204020204" pitchFamily="34" charset="-122"/>
              </a:rPr>
              <a:t>Stage 4 </a:t>
            </a:r>
            <a:r>
              <a:rPr lang="zh-CN" altLang="en-US" sz="1600" dirty="0">
                <a:latin typeface="微软雅黑" panose="020B0503020204020204" pitchFamily="34" charset="-122"/>
                <a:ea typeface="微软雅黑" panose="020B0503020204020204" pitchFamily="34" charset="-122"/>
              </a:rPr>
              <a:t>随机（位置）目标抓取任务（</a:t>
            </a:r>
            <a:r>
              <a:rPr lang="en-US" altLang="zh-CN" sz="1600" dirty="0">
                <a:latin typeface="微软雅黑" panose="020B0503020204020204" pitchFamily="34" charset="-122"/>
                <a:ea typeface="微软雅黑" panose="020B0503020204020204" pitchFamily="34" charset="-122"/>
              </a:rPr>
              <a:t>random-target grasp</a:t>
            </a:r>
            <a:r>
              <a:rPr lang="zh-CN" altLang="en-US" sz="1600" dirty="0">
                <a:latin typeface="微软雅黑" panose="020B0503020204020204" pitchFamily="34" charset="-122"/>
                <a:ea typeface="微软雅黑" panose="020B0503020204020204" pitchFamily="34" charset="-122"/>
              </a:rPr>
              <a:t>）：控制机械臂抓取目标物，屏幕光标同时移动。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一个目标物随机在工作区域四个象限中的一个，实验员来操作。</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 sessions</a:t>
            </a:r>
          </a:p>
          <a:p>
            <a:r>
              <a:rPr lang="en-US" altLang="zh-CN" sz="1600" dirty="0">
                <a:latin typeface="微软雅黑" panose="020B0503020204020204" pitchFamily="34" charset="-122"/>
                <a:ea typeface="微软雅黑" panose="020B0503020204020204" pitchFamily="34" charset="-122"/>
              </a:rPr>
              <a:t>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2D            3 runs  25 trials/run</a:t>
            </a:r>
          </a:p>
          <a:p>
            <a:r>
              <a:rPr lang="en-US" altLang="zh-CN" sz="1600" dirty="0">
                <a:latin typeface="微软雅黑" panose="020B0503020204020204" pitchFamily="34" charset="-122"/>
                <a:ea typeface="微软雅黑" panose="020B0503020204020204" pitchFamily="34" charset="-122"/>
              </a:rPr>
              <a:t>                   random-target grasp 5 runs</a:t>
            </a:r>
          </a:p>
          <a:p>
            <a:r>
              <a:rPr lang="en-US" altLang="zh-CN" sz="1600" dirty="0">
                <a:latin typeface="微软雅黑" panose="020B0503020204020204" pitchFamily="34" charset="-122"/>
                <a:ea typeface="微软雅黑" panose="020B0503020204020204" pitchFamily="34" charset="-122"/>
              </a:rPr>
              <a:t>1 random-target grasp run = step 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2D</a:t>
            </a:r>
            <a:r>
              <a:rPr lang="zh-CN" altLang="en-US" sz="1600" dirty="0">
                <a:latin typeface="微软雅黑" panose="020B0503020204020204" pitchFamily="34" charset="-122"/>
                <a:ea typeface="微软雅黑" panose="020B0503020204020204" pitchFamily="34" charset="-122"/>
              </a:rPr>
              <a:t>，光标和机械手同时移动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当光标在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（目标物上方半径为</a:t>
            </a:r>
            <a:r>
              <a:rPr lang="en-US" altLang="zh-CN" sz="1600" dirty="0">
                <a:latin typeface="微软雅黑" panose="020B0503020204020204" pitchFamily="34" charset="-122"/>
                <a:ea typeface="微软雅黑" panose="020B0503020204020204" pitchFamily="34" charset="-122"/>
              </a:rPr>
              <a:t>3 cm</a:t>
            </a:r>
            <a:r>
              <a:rPr lang="zh-CN" altLang="en-US" sz="1600" dirty="0">
                <a:latin typeface="微软雅黑" panose="020B0503020204020204" pitchFamily="34" charset="-122"/>
                <a:ea typeface="微软雅黑" panose="020B0503020204020204" pitchFamily="34" charset="-122"/>
              </a:rPr>
              <a:t>的一个虚拟圆形区域范围）内停留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(12s </a:t>
            </a:r>
            <a:r>
              <a:rPr lang="zh-CN" altLang="en-US" sz="1600" dirty="0">
                <a:latin typeface="微软雅黑" panose="020B0503020204020204" pitchFamily="34" charset="-122"/>
                <a:ea typeface="微软雅黑" panose="020B0503020204020204" pitchFamily="34" charset="-122"/>
              </a:rPr>
              <a:t>时间限制</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step 2   1D,UD </a:t>
            </a:r>
          </a:p>
          <a:p>
            <a:r>
              <a:rPr lang="zh-CN" altLang="en-US" sz="1600" dirty="0">
                <a:latin typeface="微软雅黑" panose="020B0503020204020204" pitchFamily="34" charset="-122"/>
                <a:ea typeface="微软雅黑" panose="020B0503020204020204" pitchFamily="34" charset="-122"/>
              </a:rPr>
              <a:t>             当光标在目标物中心上下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的一个虚拟区域范围内停留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时，机械手完成自动抓取目标物动作。</a:t>
            </a:r>
            <a:endParaRPr lang="en-US" altLang="zh-CN" sz="1600" dirty="0">
              <a:latin typeface="微软雅黑" panose="020B0503020204020204" pitchFamily="34" charset="-122"/>
              <a:ea typeface="微软雅黑" panose="020B0503020204020204" pitchFamily="34" charset="-122"/>
            </a:endParaRPr>
          </a:p>
        </p:txBody>
      </p:sp>
      <p:pic>
        <p:nvPicPr>
          <p:cNvPr id="2" name="Supplementary Video 2">
            <a:hlinkClick r:id="" action="ppaction://media"/>
            <a:extLst>
              <a:ext uri="{FF2B5EF4-FFF2-40B4-BE49-F238E27FC236}">
                <a16:creationId xmlns:a16="http://schemas.microsoft.com/office/drawing/2014/main" id="{79D05C40-CEB8-45F2-937E-4BCD17F2A0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15999" y="3298912"/>
            <a:ext cx="5760000" cy="3240000"/>
          </a:xfrm>
          <a:prstGeom prst="rect">
            <a:avLst/>
          </a:prstGeom>
        </p:spPr>
      </p:pic>
    </p:spTree>
    <p:extLst>
      <p:ext uri="{BB962C8B-B14F-4D97-AF65-F5344CB8AC3E}">
        <p14:creationId xmlns:p14="http://schemas.microsoft.com/office/powerpoint/2010/main" val="204757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9E19C0C-A0FA-4EB2-9DD9-42D7E3FD0E07}"/>
              </a:ext>
            </a:extLst>
          </p:cNvPr>
          <p:cNvSpPr txBox="1"/>
          <p:nvPr/>
        </p:nvSpPr>
        <p:spPr>
          <a:xfrm>
            <a:off x="623392" y="1921344"/>
            <a:ext cx="4451475"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Stage 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random-target grasp</a:t>
            </a:r>
            <a:r>
              <a:rPr lang="zh-CN" altLang="en-US" sz="1600" dirty="0">
                <a:latin typeface="微软雅黑" panose="020B0503020204020204" pitchFamily="34" charset="-122"/>
                <a:ea typeface="微软雅黑" panose="020B0503020204020204" pitchFamily="34" charset="-122"/>
              </a:rPr>
              <a:t>结果：</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个人</a:t>
            </a:r>
          </a:p>
        </p:txBody>
      </p:sp>
      <p:sp>
        <p:nvSpPr>
          <p:cNvPr id="8" name="矩形 7">
            <a:extLst>
              <a:ext uri="{FF2B5EF4-FFF2-40B4-BE49-F238E27FC236}">
                <a16:creationId xmlns:a16="http://schemas.microsoft.com/office/drawing/2014/main" id="{EB7061AB-11AD-4247-935D-9202AEEDC07A}"/>
              </a:ext>
            </a:extLst>
          </p:cNvPr>
          <p:cNvSpPr/>
          <p:nvPr/>
        </p:nvSpPr>
        <p:spPr>
          <a:xfrm>
            <a:off x="1210912" y="2531550"/>
            <a:ext cx="1875898"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1  # of block:</a:t>
            </a:r>
            <a:endParaRPr lang="zh-CN" altLang="en-US" sz="16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EB7061AB-11AD-4247-935D-9202AEEDC07A}"/>
              </a:ext>
            </a:extLst>
          </p:cNvPr>
          <p:cNvSpPr/>
          <p:nvPr/>
        </p:nvSpPr>
        <p:spPr>
          <a:xfrm>
            <a:off x="1207281" y="3171016"/>
            <a:ext cx="4081134" cy="33855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step</a:t>
            </a:r>
            <a:r>
              <a:rPr lang="zh-CN" altLang="en-US" sz="1600" dirty="0">
                <a:latin typeface="微软雅黑" panose="020B0503020204020204" pitchFamily="34" charset="-122"/>
                <a:ea typeface="微软雅黑" panose="020B0503020204020204" pitchFamily="34" charset="-122"/>
              </a:rPr>
              <a:t>的时间</a:t>
            </a:r>
            <a:r>
              <a:rPr lang="en-US" altLang="zh-CN" sz="1600" dirty="0">
                <a:latin typeface="微软雅黑" panose="020B0503020204020204" pitchFamily="34" charset="-122"/>
                <a:ea typeface="微软雅黑" panose="020B0503020204020204" pitchFamily="34" charset="-122"/>
              </a:rPr>
              <a:t>(time-to-hit)</a:t>
            </a:r>
            <a:endParaRPr lang="zh-CN" altLang="en-US"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CB2A10D-8B6E-49BA-9F9B-1E18CD1F880A}"/>
              </a:ext>
            </a:extLst>
          </p:cNvPr>
          <p:cNvSpPr/>
          <p:nvPr/>
        </p:nvSpPr>
        <p:spPr>
          <a:xfrm>
            <a:off x="1199456" y="3810482"/>
            <a:ext cx="5720477" cy="338554"/>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reach &amp; grasp </a:t>
            </a:r>
            <a:r>
              <a:rPr lang="zh-CN" altLang="en-US" sz="1600" dirty="0">
                <a:latin typeface="微软雅黑" panose="020B0503020204020204" pitchFamily="34" charset="-122"/>
                <a:ea typeface="微软雅黑" panose="020B0503020204020204" pitchFamily="34" charset="-122"/>
              </a:rPr>
              <a:t>的时间：所有</a:t>
            </a:r>
            <a:r>
              <a:rPr lang="en-US" altLang="zh-CN" sz="1600" dirty="0">
                <a:latin typeface="微软雅黑" panose="020B0503020204020204" pitchFamily="34" charset="-122"/>
                <a:ea typeface="微软雅黑" panose="020B0503020204020204" pitchFamily="34" charset="-122"/>
              </a:rPr>
              <a:t>reach &amp; grasp </a:t>
            </a:r>
            <a:endParaRPr lang="zh-CN" altLang="en-US" sz="16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5F4160E8-D19F-4D90-884D-886628D67E87}"/>
              </a:ext>
            </a:extLst>
          </p:cNvPr>
          <p:cNvSpPr/>
          <p:nvPr/>
        </p:nvSpPr>
        <p:spPr>
          <a:xfrm>
            <a:off x="479425" y="353446"/>
            <a:ext cx="6708308"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Grasping performance of randomly located targets on a plane.</a:t>
            </a:r>
            <a:endParaRPr lang="zh-CN" altLang="en-US" sz="1600" b="1"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9453720-7E66-4D1D-928E-F3ED6CA10860}"/>
              </a:ext>
            </a:extLst>
          </p:cNvPr>
          <p:cNvPicPr>
            <a:picLocks noChangeAspect="1"/>
          </p:cNvPicPr>
          <p:nvPr/>
        </p:nvPicPr>
        <p:blipFill>
          <a:blip r:embed="rId3"/>
          <a:stretch>
            <a:fillRect/>
          </a:stretch>
        </p:blipFill>
        <p:spPr>
          <a:xfrm>
            <a:off x="5735960" y="845815"/>
            <a:ext cx="5866036" cy="2875357"/>
          </a:xfrm>
          <a:prstGeom prst="rect">
            <a:avLst/>
          </a:prstGeom>
        </p:spPr>
      </p:pic>
      <p:sp>
        <p:nvSpPr>
          <p:cNvPr id="3" name="矩形 2">
            <a:extLst>
              <a:ext uri="{FF2B5EF4-FFF2-40B4-BE49-F238E27FC236}">
                <a16:creationId xmlns:a16="http://schemas.microsoft.com/office/drawing/2014/main" id="{DBD23F47-9D20-4DEA-AE3A-C66538098901}"/>
              </a:ext>
            </a:extLst>
          </p:cNvPr>
          <p:cNvSpPr/>
          <p:nvPr/>
        </p:nvSpPr>
        <p:spPr>
          <a:xfrm>
            <a:off x="1207281" y="4449948"/>
            <a:ext cx="2478564"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4 </a:t>
            </a:r>
            <a:r>
              <a:rPr lang="zh-CN" altLang="en-US" sz="1600" dirty="0">
                <a:latin typeface="微软雅黑" panose="020B0503020204020204" pitchFamily="34" charset="-122"/>
                <a:ea typeface="微软雅黑" panose="020B0503020204020204" pitchFamily="34" charset="-122"/>
              </a:rPr>
              <a:t>机械手的运动轨迹</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81510892-214D-4443-A4C1-F92A171507E9}"/>
              </a:ext>
            </a:extLst>
          </p:cNvPr>
          <p:cNvPicPr>
            <a:picLocks noChangeAspect="1"/>
          </p:cNvPicPr>
          <p:nvPr/>
        </p:nvPicPr>
        <p:blipFill>
          <a:blip r:embed="rId4"/>
          <a:stretch>
            <a:fillRect/>
          </a:stretch>
        </p:blipFill>
        <p:spPr>
          <a:xfrm>
            <a:off x="7248128" y="3685426"/>
            <a:ext cx="3105910" cy="2660154"/>
          </a:xfrm>
          <a:prstGeom prst="rect">
            <a:avLst/>
          </a:prstGeom>
        </p:spPr>
      </p:pic>
      <p:sp>
        <p:nvSpPr>
          <p:cNvPr id="4" name="页脚占位符 3">
            <a:extLst>
              <a:ext uri="{FF2B5EF4-FFF2-40B4-BE49-F238E27FC236}">
                <a16:creationId xmlns:a16="http://schemas.microsoft.com/office/drawing/2014/main" id="{623287D8-2B30-486C-A451-14CBE5461FFC}"/>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98914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3314ACD-2DBF-4BBC-B4D1-39C357DD42FE}"/>
              </a:ext>
            </a:extLst>
          </p:cNvPr>
          <p:cNvSpPr/>
          <p:nvPr/>
        </p:nvSpPr>
        <p:spPr>
          <a:xfrm>
            <a:off x="471999" y="843764"/>
            <a:ext cx="5331716" cy="338554"/>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5 group-level distribution of successful grasping</a:t>
            </a:r>
            <a:endParaRPr lang="zh-CN" altLang="en-US"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7D212154-B053-45A5-A148-43C66D4C9610}"/>
              </a:ext>
            </a:extLst>
          </p:cNvPr>
          <p:cNvPicPr>
            <a:picLocks noChangeAspect="1"/>
          </p:cNvPicPr>
          <p:nvPr/>
        </p:nvPicPr>
        <p:blipFill>
          <a:blip r:embed="rId3"/>
          <a:stretch>
            <a:fillRect/>
          </a:stretch>
        </p:blipFill>
        <p:spPr>
          <a:xfrm>
            <a:off x="1343472" y="1736272"/>
            <a:ext cx="3314700" cy="3952875"/>
          </a:xfrm>
          <a:prstGeom prst="rect">
            <a:avLst/>
          </a:prstGeom>
        </p:spPr>
      </p:pic>
      <p:pic>
        <p:nvPicPr>
          <p:cNvPr id="13" name="图片 12">
            <a:extLst>
              <a:ext uri="{FF2B5EF4-FFF2-40B4-BE49-F238E27FC236}">
                <a16:creationId xmlns:a16="http://schemas.microsoft.com/office/drawing/2014/main" id="{04D70B62-B01B-4F94-B31D-F6D2115CCED8}"/>
              </a:ext>
            </a:extLst>
          </p:cNvPr>
          <p:cNvPicPr>
            <a:picLocks noChangeAspect="1"/>
          </p:cNvPicPr>
          <p:nvPr/>
        </p:nvPicPr>
        <p:blipFill>
          <a:blip r:embed="rId4"/>
          <a:stretch>
            <a:fillRect/>
          </a:stretch>
        </p:blipFill>
        <p:spPr>
          <a:xfrm>
            <a:off x="6528048" y="2575993"/>
            <a:ext cx="3667125" cy="2600325"/>
          </a:xfrm>
          <a:prstGeom prst="rect">
            <a:avLst/>
          </a:prstGeom>
        </p:spPr>
      </p:pic>
      <p:sp>
        <p:nvSpPr>
          <p:cNvPr id="14" name="矩形 13">
            <a:extLst>
              <a:ext uri="{FF2B5EF4-FFF2-40B4-BE49-F238E27FC236}">
                <a16:creationId xmlns:a16="http://schemas.microsoft.com/office/drawing/2014/main" id="{54588182-5CCD-4279-A497-EFA3A16EB1BA}"/>
              </a:ext>
            </a:extLst>
          </p:cNvPr>
          <p:cNvSpPr/>
          <p:nvPr/>
        </p:nvSpPr>
        <p:spPr>
          <a:xfrm>
            <a:off x="6242087" y="843764"/>
            <a:ext cx="4863402" cy="338554"/>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成功率的插值地形图</a:t>
            </a:r>
            <a:r>
              <a:rPr lang="en-US" altLang="zh-CN" sz="1600" dirty="0">
                <a:latin typeface="微软雅黑" panose="020B0503020204020204" pitchFamily="34" charset="-122"/>
                <a:ea typeface="微软雅黑" panose="020B0503020204020204" pitchFamily="34" charset="-122"/>
              </a:rPr>
              <a:t>(interpolated topography) </a:t>
            </a:r>
          </a:p>
        </p:txBody>
      </p:sp>
      <p:sp>
        <p:nvSpPr>
          <p:cNvPr id="2" name="页脚占位符 1">
            <a:extLst>
              <a:ext uri="{FF2B5EF4-FFF2-40B4-BE49-F238E27FC236}">
                <a16:creationId xmlns:a16="http://schemas.microsoft.com/office/drawing/2014/main" id="{AB65051D-0CD9-4D3C-93A3-18C8806CBC63}"/>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398914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09F2A2A3-4AC3-421F-99F1-9DE6C3B910FF}"/>
              </a:ext>
            </a:extLst>
          </p:cNvPr>
          <p:cNvSpPr>
            <a:spLocks noGrp="1"/>
          </p:cNvSpPr>
          <p:nvPr>
            <p:ph type="ftr" sz="quarter" idx="11"/>
          </p:nvPr>
        </p:nvSpPr>
        <p:spPr/>
        <p:txBody>
          <a:bodyPr/>
          <a:lstStyle/>
          <a:p>
            <a:r>
              <a:rPr lang="en-US" altLang="zh-CN"/>
              <a:t>1</a:t>
            </a:r>
            <a:endParaRPr lang="zh-CN" altLang="zh-CN"/>
          </a:p>
        </p:txBody>
      </p:sp>
      <p:sp>
        <p:nvSpPr>
          <p:cNvPr id="5" name="文本框 5">
            <a:extLst>
              <a:ext uri="{FF2B5EF4-FFF2-40B4-BE49-F238E27FC236}">
                <a16:creationId xmlns:a16="http://schemas.microsoft.com/office/drawing/2014/main" id="{4BC8C463-EA28-4E46-9EB9-67E3374D8C2B}"/>
              </a:ext>
            </a:extLst>
          </p:cNvPr>
          <p:cNvSpPr txBox="1"/>
          <p:nvPr/>
        </p:nvSpPr>
        <p:spPr>
          <a:xfrm>
            <a:off x="731043" y="980728"/>
            <a:ext cx="10729913" cy="4031873"/>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600" dirty="0">
                <a:latin typeface="微软雅黑" panose="020B0503020204020204" pitchFamily="34" charset="-122"/>
                <a:ea typeface="微软雅黑" panose="020B0503020204020204" pitchFamily="34" charset="-122"/>
              </a:rPr>
              <a:t>Stage 5 </a:t>
            </a:r>
            <a:r>
              <a:rPr lang="zh-CN" altLang="en-US" sz="1600" dirty="0">
                <a:latin typeface="微软雅黑" panose="020B0503020204020204" pitchFamily="34" charset="-122"/>
                <a:ea typeface="微软雅黑" panose="020B0503020204020204" pitchFamily="34" charset="-122"/>
              </a:rPr>
              <a:t>目标抓取架子放置任务（</a:t>
            </a:r>
            <a:r>
              <a:rPr lang="en-US" altLang="zh-CN" sz="1600" dirty="0">
                <a:latin typeface="微软雅黑" panose="020B0503020204020204" pitchFamily="34" charset="-122"/>
                <a:ea typeface="微软雅黑" panose="020B0503020204020204" pitchFamily="34" charset="-122"/>
              </a:rPr>
              <a:t>shelf-target grasp</a:t>
            </a:r>
            <a:r>
              <a:rPr lang="zh-CN" altLang="en-US" sz="1600" dirty="0">
                <a:latin typeface="微软雅黑" panose="020B0503020204020204" pitchFamily="34" charset="-122"/>
                <a:ea typeface="微软雅黑" panose="020B0503020204020204" pitchFamily="34" charset="-122"/>
              </a:rPr>
              <a:t>）：控制机械臂抓取目标物，屏幕光标同时移动。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一个目标物随机在工作区域四个象限中的一个，实验员来摆放。</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 sessions</a:t>
            </a:r>
          </a:p>
          <a:p>
            <a:r>
              <a:rPr lang="en-US" altLang="zh-CN" sz="1600" dirty="0">
                <a:latin typeface="微软雅黑" panose="020B0503020204020204" pitchFamily="34" charset="-122"/>
                <a:ea typeface="微软雅黑" panose="020B0503020204020204" pitchFamily="34" charset="-122"/>
              </a:rPr>
              <a:t>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2D            3 runs  25 trials/run</a:t>
            </a:r>
          </a:p>
          <a:p>
            <a:r>
              <a:rPr lang="en-US" altLang="zh-CN" sz="1600" dirty="0">
                <a:latin typeface="微软雅黑" panose="020B0503020204020204" pitchFamily="34" charset="-122"/>
                <a:ea typeface="微软雅黑" panose="020B0503020204020204" pitchFamily="34" charset="-122"/>
              </a:rPr>
              <a:t>                   shelf-target grasp 5 runs</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 shelf-target grasp run = </a:t>
            </a:r>
          </a:p>
          <a:p>
            <a:r>
              <a:rPr lang="en-US" altLang="zh-CN" sz="1600" dirty="0">
                <a:latin typeface="微软雅黑" panose="020B0503020204020204" pitchFamily="34" charset="-122"/>
                <a:ea typeface="微软雅黑" panose="020B0503020204020204" pitchFamily="34" charset="-122"/>
              </a:rPr>
              <a:t>reach &amp; grasp   step 1 2D</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xy</a:t>
            </a:r>
            <a:r>
              <a:rPr lang="zh-CN" altLang="en-US" sz="1600" dirty="0">
                <a:latin typeface="微软雅黑" panose="020B0503020204020204" pitchFamily="34" charset="-122"/>
                <a:ea typeface="微软雅黑" panose="020B0503020204020204" pitchFamily="34" charset="-122"/>
              </a:rPr>
              <a:t>平面）</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光标和机械手同时移动，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(12s </a:t>
            </a:r>
            <a:r>
              <a:rPr lang="zh-CN" altLang="en-US" sz="1600" dirty="0">
                <a:latin typeface="微软雅黑" panose="020B0503020204020204" pitchFamily="34" charset="-122"/>
                <a:ea typeface="微软雅黑" panose="020B0503020204020204" pitchFamily="34" charset="-122"/>
              </a:rPr>
              <a:t>时间限制</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step 2   1D,UD  </a:t>
            </a:r>
            <a:r>
              <a:rPr lang="zh-CN" altLang="en-US" sz="1600" dirty="0">
                <a:latin typeface="微软雅黑" panose="020B0503020204020204" pitchFamily="34" charset="-122"/>
                <a:ea typeface="微软雅黑" panose="020B0503020204020204" pitchFamily="34" charset="-122"/>
              </a:rPr>
              <a:t>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时，自动抓取目标物动作。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抓取成功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自动回到工作区域中心</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reach &amp; release   step 1 2D</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xz</a:t>
            </a:r>
            <a:r>
              <a:rPr lang="zh-CN" altLang="en-US" sz="1600" dirty="0">
                <a:latin typeface="微软雅黑" panose="020B0503020204020204" pitchFamily="34" charset="-122"/>
                <a:ea typeface="微软雅黑" panose="020B0503020204020204" pitchFamily="34" charset="-122"/>
              </a:rPr>
              <a:t>平面）</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光标和机械手同时移动，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(12s </a:t>
            </a:r>
            <a:r>
              <a:rPr lang="zh-CN" altLang="en-US" sz="1600" dirty="0">
                <a:latin typeface="微软雅黑" panose="020B0503020204020204" pitchFamily="34" charset="-122"/>
                <a:ea typeface="微软雅黑" panose="020B0503020204020204" pitchFamily="34" charset="-122"/>
              </a:rPr>
              <a:t>时间限制</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step 2   1D,UD  </a:t>
            </a:r>
            <a:r>
              <a:rPr lang="zh-CN" altLang="en-US" sz="1600" dirty="0">
                <a:latin typeface="微软雅黑" panose="020B0503020204020204" pitchFamily="34" charset="-122"/>
                <a:ea typeface="微软雅黑" panose="020B0503020204020204" pitchFamily="34" charset="-122"/>
              </a:rPr>
              <a:t>架子中心前后</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时，自动放开目标物动作。</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8777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8D0F1123-5CE9-42A3-ADF4-40B657A675C4}"/>
              </a:ext>
            </a:extLst>
          </p:cNvPr>
          <p:cNvSpPr>
            <a:spLocks noGrp="1"/>
          </p:cNvSpPr>
          <p:nvPr>
            <p:ph type="ftr" sz="quarter" idx="11"/>
          </p:nvPr>
        </p:nvSpPr>
        <p:spPr/>
        <p:txBody>
          <a:bodyPr/>
          <a:lstStyle/>
          <a:p>
            <a:r>
              <a:rPr lang="en-US" altLang="zh-CN"/>
              <a:t>1</a:t>
            </a:r>
            <a:endParaRPr lang="zh-CN" altLang="zh-CN"/>
          </a:p>
        </p:txBody>
      </p:sp>
      <p:pic>
        <p:nvPicPr>
          <p:cNvPr id="5" name="Supplementary Video 3">
            <a:hlinkClick r:id="" action="ppaction://media"/>
            <a:extLst>
              <a:ext uri="{FF2B5EF4-FFF2-40B4-BE49-F238E27FC236}">
                <a16:creationId xmlns:a16="http://schemas.microsoft.com/office/drawing/2014/main" id="{D94CA2E8-7C41-4138-81B6-D85AAC29E5C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000" y="1269000"/>
            <a:ext cx="7680000" cy="4320000"/>
          </a:xfrm>
          <a:prstGeom prst="rect">
            <a:avLst/>
          </a:prstGeom>
        </p:spPr>
      </p:pic>
    </p:spTree>
    <p:extLst>
      <p:ext uri="{BB962C8B-B14F-4D97-AF65-F5344CB8AC3E}">
        <p14:creationId xmlns:p14="http://schemas.microsoft.com/office/powerpoint/2010/main" val="3738297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04E0741-C791-4173-A9A0-ADF6DAB6A32A}"/>
              </a:ext>
            </a:extLst>
          </p:cNvPr>
          <p:cNvSpPr>
            <a:spLocks noGrp="1"/>
          </p:cNvSpPr>
          <p:nvPr>
            <p:ph type="ftr" sz="quarter" idx="11"/>
          </p:nvPr>
        </p:nvSpPr>
        <p:spPr/>
        <p:txBody>
          <a:bodyPr/>
          <a:lstStyle/>
          <a:p>
            <a:r>
              <a:rPr lang="en-US" altLang="zh-CN"/>
              <a:t>1</a:t>
            </a:r>
            <a:endParaRPr lang="zh-CN" altLang="zh-CN"/>
          </a:p>
        </p:txBody>
      </p:sp>
      <p:sp>
        <p:nvSpPr>
          <p:cNvPr id="5" name="文本框 5">
            <a:extLst>
              <a:ext uri="{FF2B5EF4-FFF2-40B4-BE49-F238E27FC236}">
                <a16:creationId xmlns:a16="http://schemas.microsoft.com/office/drawing/2014/main" id="{4BC8C463-EA28-4E46-9EB9-67E3374D8C2B}"/>
              </a:ext>
            </a:extLst>
          </p:cNvPr>
          <p:cNvSpPr txBox="1"/>
          <p:nvPr/>
        </p:nvSpPr>
        <p:spPr>
          <a:xfrm>
            <a:off x="731044" y="674400"/>
            <a:ext cx="10729913" cy="55092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600" dirty="0">
                <a:latin typeface="微软雅黑" panose="020B0503020204020204" pitchFamily="34" charset="-122"/>
                <a:ea typeface="微软雅黑" panose="020B0503020204020204" pitchFamily="34" charset="-122"/>
              </a:rPr>
              <a:t>Extra Stage 5 </a:t>
            </a:r>
            <a:r>
              <a:rPr lang="zh-CN" altLang="en-US" sz="1600" b="1" dirty="0">
                <a:latin typeface="微软雅黑" panose="020B0503020204020204" pitchFamily="34" charset="-122"/>
                <a:ea typeface="微软雅黑" panose="020B0503020204020204" pitchFamily="34" charset="-122"/>
              </a:rPr>
              <a:t>快速</a:t>
            </a:r>
            <a:r>
              <a:rPr lang="zh-CN" altLang="en-US" sz="1600" dirty="0">
                <a:latin typeface="微软雅黑" panose="020B0503020204020204" pitchFamily="34" charset="-122"/>
                <a:ea typeface="微软雅黑" panose="020B0503020204020204" pitchFamily="34" charset="-122"/>
              </a:rPr>
              <a:t>目标抓取架子放置任务（</a:t>
            </a:r>
            <a:r>
              <a:rPr lang="en-US" altLang="zh-CN" sz="1600" dirty="0">
                <a:latin typeface="微软雅黑" panose="020B0503020204020204" pitchFamily="34" charset="-122"/>
                <a:ea typeface="微软雅黑" panose="020B0503020204020204" pitchFamily="34" charset="-122"/>
              </a:rPr>
              <a:t>fast-shelf-target grasp</a:t>
            </a:r>
            <a:r>
              <a:rPr lang="zh-CN" altLang="en-US" sz="1600" dirty="0">
                <a:latin typeface="微软雅黑" panose="020B0503020204020204" pitchFamily="34" charset="-122"/>
                <a:ea typeface="微软雅黑" panose="020B0503020204020204" pitchFamily="34" charset="-122"/>
              </a:rPr>
              <a:t>）：控制机械臂抓取目标物，屏幕光标同时移动，一个目标物随机在工作区域四个象限中的一个，实验员来操作。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b="1" dirty="0">
                <a:latin typeface="微软雅黑" panose="020B0503020204020204" pitchFamily="34" charset="-122"/>
                <a:ea typeface="微软雅黑" panose="020B0503020204020204" pitchFamily="34" charset="-122"/>
              </a:rPr>
              <a:t>6</a:t>
            </a:r>
            <a:r>
              <a:rPr lang="zh-CN" altLang="en-US" sz="1600" b="1" dirty="0">
                <a:latin typeface="微软雅黑" panose="020B0503020204020204" pitchFamily="34" charset="-122"/>
                <a:ea typeface="微软雅黑" panose="020B0503020204020204" pitchFamily="34" charset="-122"/>
              </a:rPr>
              <a:t>个被试，机械手移动速度从</a:t>
            </a:r>
            <a:r>
              <a:rPr lang="en-US" altLang="zh-CN" sz="1600" b="1" dirty="0">
                <a:latin typeface="微软雅黑" panose="020B0503020204020204" pitchFamily="34" charset="-122"/>
                <a:ea typeface="微软雅黑" panose="020B0503020204020204" pitchFamily="34" charset="-122"/>
              </a:rPr>
              <a:t>8 cm/s</a:t>
            </a:r>
            <a:r>
              <a:rPr lang="zh-CN" altLang="en-US" sz="1600" b="1" dirty="0">
                <a:latin typeface="微软雅黑" panose="020B0503020204020204" pitchFamily="34" charset="-122"/>
                <a:ea typeface="微软雅黑" panose="020B0503020204020204" pitchFamily="34" charset="-122"/>
              </a:rPr>
              <a:t>变为≤</a:t>
            </a:r>
            <a:r>
              <a:rPr lang="en-US" altLang="zh-CN" sz="1600" b="1" dirty="0">
                <a:latin typeface="微软雅黑" panose="020B0503020204020204" pitchFamily="34" charset="-122"/>
                <a:ea typeface="微软雅黑" panose="020B0503020204020204" pitchFamily="34" charset="-122"/>
              </a:rPr>
              <a:t>20 cm/s</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hover area</a:t>
            </a:r>
            <a:r>
              <a:rPr lang="zh-CN" altLang="en-US" sz="1600" b="1" dirty="0">
                <a:latin typeface="微软雅黑" panose="020B0503020204020204" pitchFamily="34" charset="-122"/>
                <a:ea typeface="微软雅黑" panose="020B0503020204020204" pitchFamily="34" charset="-122"/>
              </a:rPr>
              <a:t>停留</a:t>
            </a:r>
            <a:r>
              <a:rPr lang="en-US" altLang="zh-CN" sz="1600" b="1" dirty="0">
                <a:latin typeface="微软雅黑" panose="020B0503020204020204" pitchFamily="34" charset="-122"/>
                <a:ea typeface="微软雅黑" panose="020B0503020204020204" pitchFamily="34" charset="-122"/>
              </a:rPr>
              <a:t>1s</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inter-trial interval between 2 trials</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pre-feedback </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feedback period</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postfeedback</a:t>
            </a:r>
            <a:r>
              <a:rPr lang="en-US" altLang="zh-CN" sz="1600" b="1" dirty="0">
                <a:latin typeface="微软雅黑" panose="020B0503020204020204" pitchFamily="34" charset="-122"/>
                <a:ea typeface="微软雅黑" panose="020B0503020204020204" pitchFamily="34" charset="-122"/>
              </a:rPr>
              <a:t> period</a:t>
            </a:r>
            <a:r>
              <a:rPr lang="zh-CN" altLang="en-US" sz="1600" b="1" dirty="0">
                <a:latin typeface="微软雅黑" panose="020B0503020204020204" pitchFamily="34" charset="-122"/>
                <a:ea typeface="微软雅黑" panose="020B0503020204020204" pitchFamily="34" charset="-122"/>
              </a:rPr>
              <a:t>的时间变为原来的三分之二。</a:t>
            </a:r>
            <a:endParaRPr lang="en-US" altLang="zh-CN" sz="1600" b="1"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4 sessions</a:t>
            </a:r>
          </a:p>
          <a:p>
            <a:r>
              <a:rPr lang="en-US" altLang="zh-CN" sz="1600" dirty="0">
                <a:latin typeface="微软雅黑" panose="020B0503020204020204" pitchFamily="34" charset="-122"/>
                <a:ea typeface="微软雅黑" panose="020B0503020204020204" pitchFamily="34" charset="-122"/>
              </a:rPr>
              <a:t>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2D            3 runs  25 trials/run</a:t>
            </a:r>
          </a:p>
          <a:p>
            <a:r>
              <a:rPr lang="en-US" altLang="zh-CN" sz="1600" dirty="0">
                <a:latin typeface="微软雅黑" panose="020B0503020204020204" pitchFamily="34" charset="-122"/>
                <a:ea typeface="微软雅黑" panose="020B0503020204020204" pitchFamily="34" charset="-122"/>
              </a:rPr>
              <a:t>                   shelf-target grasp 5 runs</a:t>
            </a: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 shelf-target grasp run = </a:t>
            </a:r>
          </a:p>
          <a:p>
            <a:r>
              <a:rPr lang="en-US" altLang="zh-CN" sz="1600" dirty="0">
                <a:latin typeface="微软雅黑" panose="020B0503020204020204" pitchFamily="34" charset="-122"/>
                <a:ea typeface="微软雅黑" panose="020B0503020204020204" pitchFamily="34" charset="-122"/>
              </a:rPr>
              <a:t>reach &amp; grasp   step 1 2D</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xy</a:t>
            </a:r>
            <a:r>
              <a:rPr lang="zh-CN" altLang="en-US" sz="1600" dirty="0">
                <a:latin typeface="微软雅黑" panose="020B0503020204020204" pitchFamily="34" charset="-122"/>
                <a:ea typeface="微软雅黑" panose="020B0503020204020204" pitchFamily="34" charset="-122"/>
              </a:rPr>
              <a:t>平面）</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光标和机械手同时移动，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(12s </a:t>
            </a:r>
            <a:r>
              <a:rPr lang="zh-CN" altLang="en-US" sz="1600" dirty="0">
                <a:latin typeface="微软雅黑" panose="020B0503020204020204" pitchFamily="34" charset="-122"/>
                <a:ea typeface="微软雅黑" panose="020B0503020204020204" pitchFamily="34" charset="-122"/>
              </a:rPr>
              <a:t>时间限制</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step 2   1D,UD  </a:t>
            </a:r>
            <a:r>
              <a:rPr lang="zh-CN" altLang="en-US" sz="1600" dirty="0">
                <a:latin typeface="微软雅黑" panose="020B0503020204020204" pitchFamily="34" charset="-122"/>
                <a:ea typeface="微软雅黑" panose="020B0503020204020204" pitchFamily="34" charset="-122"/>
              </a:rPr>
              <a:t>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时，自动抓取目标物动作。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抓取成功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自动回到工作区域中心</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reach &amp; release   step 1 2D</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xz</a:t>
            </a:r>
            <a:r>
              <a:rPr lang="zh-CN" altLang="en-US" sz="1600" dirty="0">
                <a:latin typeface="微软雅黑" panose="020B0503020204020204" pitchFamily="34" charset="-122"/>
                <a:ea typeface="微软雅黑" panose="020B0503020204020204" pitchFamily="34" charset="-122"/>
              </a:rPr>
              <a:t>平面）</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光标和机械手同时移动，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(12s </a:t>
            </a:r>
            <a:r>
              <a:rPr lang="zh-CN" altLang="en-US" sz="1600" dirty="0">
                <a:latin typeface="微软雅黑" panose="020B0503020204020204" pitchFamily="34" charset="-122"/>
                <a:ea typeface="微软雅黑" panose="020B0503020204020204" pitchFamily="34" charset="-122"/>
              </a:rPr>
              <a:t>时间限制</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                            step 2   1D,UD  </a:t>
            </a:r>
            <a:r>
              <a:rPr lang="zh-CN" altLang="en-US" sz="1600" dirty="0">
                <a:latin typeface="微软雅黑" panose="020B0503020204020204" pitchFamily="34" charset="-122"/>
                <a:ea typeface="微软雅黑" panose="020B0503020204020204" pitchFamily="34" charset="-122"/>
              </a:rPr>
              <a:t>架子中心前后</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时，自动放开目标物动作。</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642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9E19C0C-A0FA-4EB2-9DD9-42D7E3FD0E07}"/>
              </a:ext>
            </a:extLst>
          </p:cNvPr>
          <p:cNvSpPr txBox="1"/>
          <p:nvPr/>
        </p:nvSpPr>
        <p:spPr>
          <a:xfrm>
            <a:off x="755969" y="3713351"/>
            <a:ext cx="4148700"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Stage 5</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shelf-target grasp</a:t>
            </a:r>
            <a:r>
              <a:rPr lang="zh-CN" altLang="en-US" sz="1600" dirty="0">
                <a:latin typeface="微软雅黑" panose="020B0503020204020204" pitchFamily="34" charset="-122"/>
                <a:ea typeface="微软雅黑" panose="020B0503020204020204" pitchFamily="34" charset="-122"/>
              </a:rPr>
              <a:t>结果 </a:t>
            </a:r>
            <a:r>
              <a:rPr lang="en-US" altLang="zh-CN" sz="1600" dirty="0">
                <a:latin typeface="微软雅黑" panose="020B0503020204020204" pitchFamily="34" charset="-122"/>
                <a:ea typeface="微软雅黑" panose="020B0503020204020204" pitchFamily="34" charset="-122"/>
              </a:rPr>
              <a:t>— 8</a:t>
            </a:r>
            <a:r>
              <a:rPr lang="zh-CN" altLang="en-US" sz="1600" dirty="0">
                <a:latin typeface="微软雅黑" panose="020B0503020204020204" pitchFamily="34" charset="-122"/>
                <a:ea typeface="微软雅黑" panose="020B0503020204020204" pitchFamily="34" charset="-122"/>
              </a:rPr>
              <a:t>个人</a:t>
            </a:r>
          </a:p>
        </p:txBody>
      </p:sp>
      <p:sp>
        <p:nvSpPr>
          <p:cNvPr id="8" name="矩形 7">
            <a:extLst>
              <a:ext uri="{FF2B5EF4-FFF2-40B4-BE49-F238E27FC236}">
                <a16:creationId xmlns:a16="http://schemas.microsoft.com/office/drawing/2014/main" id="{EB7061AB-11AD-4247-935D-9202AEEDC07A}"/>
              </a:ext>
            </a:extLst>
          </p:cNvPr>
          <p:cNvSpPr/>
          <p:nvPr/>
        </p:nvSpPr>
        <p:spPr>
          <a:xfrm>
            <a:off x="1719695" y="4217407"/>
            <a:ext cx="191187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1  # of blocks</a:t>
            </a:r>
            <a:endParaRPr lang="zh-CN" altLang="en-US" sz="1600"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EB7061AB-11AD-4247-935D-9202AEEDC07A}"/>
              </a:ext>
            </a:extLst>
          </p:cNvPr>
          <p:cNvSpPr/>
          <p:nvPr/>
        </p:nvSpPr>
        <p:spPr>
          <a:xfrm>
            <a:off x="1716064" y="4856873"/>
            <a:ext cx="8255816" cy="33855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step</a:t>
            </a:r>
            <a:r>
              <a:rPr lang="zh-CN" altLang="en-US" sz="1600" dirty="0">
                <a:latin typeface="微软雅黑" panose="020B0503020204020204" pitchFamily="34" charset="-122"/>
                <a:ea typeface="微软雅黑" panose="020B0503020204020204" pitchFamily="34" charset="-122"/>
              </a:rPr>
              <a:t>的时间</a:t>
            </a:r>
            <a:r>
              <a:rPr lang="en-US" altLang="zh-CN" sz="1600" dirty="0">
                <a:latin typeface="微软雅黑" panose="020B0503020204020204" pitchFamily="34" charset="-122"/>
                <a:ea typeface="微软雅黑" panose="020B0503020204020204" pitchFamily="34" charset="-122"/>
              </a:rPr>
              <a:t>(time-to-hit)</a:t>
            </a:r>
            <a:endParaRPr lang="zh-CN" altLang="en-US" sz="1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ECB2A10D-8B6E-49BA-9F9B-1E18CD1F880A}"/>
              </a:ext>
            </a:extLst>
          </p:cNvPr>
          <p:cNvSpPr/>
          <p:nvPr/>
        </p:nvSpPr>
        <p:spPr>
          <a:xfrm>
            <a:off x="1708239" y="5496339"/>
            <a:ext cx="9769982" cy="338554"/>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3 </a:t>
            </a:r>
            <a:r>
              <a:rPr lang="zh-CN" altLang="en-US" sz="1600" dirty="0">
                <a:latin typeface="微软雅黑" panose="020B0503020204020204" pitchFamily="34" charset="-122"/>
                <a:ea typeface="微软雅黑" panose="020B0503020204020204" pitchFamily="34" charset="-122"/>
              </a:rPr>
              <a:t>完成一个</a:t>
            </a:r>
            <a:r>
              <a:rPr lang="en-US" altLang="zh-CN" sz="1600" dirty="0">
                <a:latin typeface="微软雅黑" panose="020B0503020204020204" pitchFamily="34" charset="-122"/>
                <a:ea typeface="微软雅黑" panose="020B0503020204020204" pitchFamily="34" charset="-122"/>
              </a:rPr>
              <a:t>reach &amp; grasp + reach &amp; release </a:t>
            </a:r>
            <a:r>
              <a:rPr lang="zh-CN" altLang="en-US" sz="1600" dirty="0">
                <a:latin typeface="微软雅黑" panose="020B0503020204020204" pitchFamily="34" charset="-122"/>
                <a:ea typeface="微软雅黑" panose="020B0503020204020204" pitchFamily="34" charset="-122"/>
              </a:rPr>
              <a:t>的时间：</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正常速度下</a:t>
            </a:r>
            <a:r>
              <a:rPr lang="en-US" altLang="zh-CN" sz="1600" dirty="0">
                <a:latin typeface="微软雅黑" panose="020B0503020204020204" pitchFamily="34" charset="-122"/>
                <a:ea typeface="微软雅黑" panose="020B0503020204020204" pitchFamily="34" charset="-122"/>
              </a:rPr>
              <a:t>63.8 ± 5.1s</a:t>
            </a:r>
            <a:r>
              <a:rPr lang="zh-CN" altLang="en-US" sz="1600" dirty="0">
                <a:latin typeface="微软雅黑" panose="020B0503020204020204" pitchFamily="34" charset="-122"/>
                <a:ea typeface="微软雅黑" panose="020B0503020204020204" pitchFamily="34" charset="-122"/>
              </a:rPr>
              <a:t>，快速下</a:t>
            </a:r>
            <a:r>
              <a:rPr lang="en-US" altLang="zh-CN" sz="1600" dirty="0">
                <a:latin typeface="微软雅黑" panose="020B0503020204020204" pitchFamily="34" charset="-122"/>
                <a:ea typeface="微软雅黑" panose="020B0503020204020204" pitchFamily="34" charset="-122"/>
              </a:rPr>
              <a:t>40.6 ± 5.8s</a:t>
            </a:r>
            <a:endParaRPr lang="zh-CN" altLang="en-US" sz="16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5F4160E8-D19F-4D90-884D-886628D67E87}"/>
              </a:ext>
            </a:extLst>
          </p:cNvPr>
          <p:cNvSpPr/>
          <p:nvPr/>
        </p:nvSpPr>
        <p:spPr>
          <a:xfrm>
            <a:off x="682848" y="301245"/>
            <a:ext cx="6708308"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Performance of moving targets from table to shelf</a:t>
            </a:r>
            <a:endParaRPr lang="zh-CN" altLang="en-US" sz="16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C5A4D9B-79A1-4642-8F56-C5C309A91C53}"/>
              </a:ext>
            </a:extLst>
          </p:cNvPr>
          <p:cNvPicPr>
            <a:picLocks noChangeAspect="1"/>
          </p:cNvPicPr>
          <p:nvPr/>
        </p:nvPicPr>
        <p:blipFill>
          <a:blip r:embed="rId3"/>
          <a:stretch>
            <a:fillRect/>
          </a:stretch>
        </p:blipFill>
        <p:spPr>
          <a:xfrm>
            <a:off x="4367808" y="908720"/>
            <a:ext cx="4476750" cy="2400300"/>
          </a:xfrm>
          <a:prstGeom prst="rect">
            <a:avLst/>
          </a:prstGeom>
        </p:spPr>
      </p:pic>
      <p:sp>
        <p:nvSpPr>
          <p:cNvPr id="2" name="页脚占位符 1">
            <a:extLst>
              <a:ext uri="{FF2B5EF4-FFF2-40B4-BE49-F238E27FC236}">
                <a16:creationId xmlns:a16="http://schemas.microsoft.com/office/drawing/2014/main" id="{57C51AD7-5C2E-474E-B31B-5440840D273D}"/>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378990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64C288E1-D5AE-4AE6-9639-30ECF3286829}"/>
              </a:ext>
            </a:extLst>
          </p:cNvPr>
          <p:cNvSpPr>
            <a:spLocks noGrp="1"/>
          </p:cNvSpPr>
          <p:nvPr>
            <p:ph type="ftr" sz="quarter" idx="11"/>
          </p:nvPr>
        </p:nvSpPr>
        <p:spPr/>
        <p:txBody>
          <a:bodyPr/>
          <a:lstStyle/>
          <a:p>
            <a:r>
              <a:rPr lang="en-US" altLang="zh-CN"/>
              <a:t>1</a:t>
            </a:r>
            <a:endParaRPr lang="zh-CN" altLang="zh-CN"/>
          </a:p>
        </p:txBody>
      </p:sp>
      <p:sp>
        <p:nvSpPr>
          <p:cNvPr id="5" name="矩形 4">
            <a:extLst>
              <a:ext uri="{FF2B5EF4-FFF2-40B4-BE49-F238E27FC236}">
                <a16:creationId xmlns:a16="http://schemas.microsoft.com/office/drawing/2014/main" id="{ECB2A10D-8B6E-49BA-9F9B-1E18CD1F880A}"/>
              </a:ext>
            </a:extLst>
          </p:cNvPr>
          <p:cNvSpPr/>
          <p:nvPr/>
        </p:nvSpPr>
        <p:spPr>
          <a:xfrm>
            <a:off x="695400" y="548680"/>
            <a:ext cx="1915909" cy="369332"/>
          </a:xfrm>
          <a:prstGeom prst="rect">
            <a:avLst/>
          </a:prstGeom>
        </p:spPr>
        <p:txBody>
          <a:bodyPr wrap="non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dirty="0"/>
              <a:t>指标</a:t>
            </a:r>
            <a:r>
              <a:rPr lang="en-US" altLang="zh-CN" dirty="0"/>
              <a:t>4  </a:t>
            </a:r>
            <a:r>
              <a:rPr lang="zh-CN" altLang="en-US" dirty="0"/>
              <a:t>位置</a:t>
            </a:r>
            <a:r>
              <a:rPr lang="en-US" altLang="zh-CN" dirty="0"/>
              <a:t>-PVC</a:t>
            </a:r>
            <a:endParaRPr lang="zh-CN" altLang="en-US" dirty="0"/>
          </a:p>
        </p:txBody>
      </p:sp>
      <p:pic>
        <p:nvPicPr>
          <p:cNvPr id="6" name="图片 5">
            <a:extLst>
              <a:ext uri="{FF2B5EF4-FFF2-40B4-BE49-F238E27FC236}">
                <a16:creationId xmlns:a16="http://schemas.microsoft.com/office/drawing/2014/main" id="{E75B7F8A-B149-478E-BC2B-148D58962235}"/>
              </a:ext>
            </a:extLst>
          </p:cNvPr>
          <p:cNvPicPr>
            <a:picLocks noChangeAspect="1"/>
          </p:cNvPicPr>
          <p:nvPr/>
        </p:nvPicPr>
        <p:blipFill>
          <a:blip r:embed="rId3"/>
          <a:stretch>
            <a:fillRect/>
          </a:stretch>
        </p:blipFill>
        <p:spPr>
          <a:xfrm>
            <a:off x="767408" y="1556792"/>
            <a:ext cx="4457700" cy="3714750"/>
          </a:xfrm>
          <a:prstGeom prst="rect">
            <a:avLst/>
          </a:prstGeom>
        </p:spPr>
      </p:pic>
      <p:sp>
        <p:nvSpPr>
          <p:cNvPr id="7" name="矩形 6">
            <a:extLst>
              <a:ext uri="{FF2B5EF4-FFF2-40B4-BE49-F238E27FC236}">
                <a16:creationId xmlns:a16="http://schemas.microsoft.com/office/drawing/2014/main" id="{4B48771F-8CB0-43E7-929A-7F6C78A53C5F}"/>
              </a:ext>
            </a:extLst>
          </p:cNvPr>
          <p:cNvSpPr/>
          <p:nvPr/>
        </p:nvSpPr>
        <p:spPr>
          <a:xfrm>
            <a:off x="5663952" y="2708920"/>
            <a:ext cx="5598514" cy="830997"/>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每个位置的抓取成功率（</a:t>
            </a:r>
            <a:r>
              <a:rPr lang="en-US" altLang="zh-CN" sz="1600" dirty="0">
                <a:latin typeface="微软雅黑" panose="020B0503020204020204" pitchFamily="34" charset="-122"/>
                <a:ea typeface="微软雅黑" panose="020B0503020204020204" pitchFamily="34" charset="-122"/>
              </a:rPr>
              <a:t>x-y</a:t>
            </a:r>
            <a:r>
              <a:rPr lang="zh-CN" altLang="en-US" sz="1600" dirty="0">
                <a:latin typeface="微软雅黑" panose="020B0503020204020204" pitchFamily="34" charset="-122"/>
                <a:ea typeface="微软雅黑" panose="020B0503020204020204" pitchFamily="34" charset="-122"/>
              </a:rPr>
              <a:t>平面）和放置成功率（</a:t>
            </a:r>
            <a:r>
              <a:rPr lang="en-US" altLang="zh-CN" sz="1600" dirty="0">
                <a:latin typeface="微软雅黑" panose="020B0503020204020204" pitchFamily="34" charset="-122"/>
                <a:ea typeface="微软雅黑" panose="020B0503020204020204" pitchFamily="34" charset="-122"/>
              </a:rPr>
              <a:t>y-z</a:t>
            </a:r>
            <a:r>
              <a:rPr lang="zh-CN" altLang="en-US" sz="1600" dirty="0">
                <a:latin typeface="微软雅黑" panose="020B0503020204020204" pitchFamily="34" charset="-122"/>
                <a:ea typeface="微软雅黑" panose="020B0503020204020204" pitchFamily="34" charset="-122"/>
              </a:rPr>
              <a:t>平面）</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结果：成功率都大于</a:t>
            </a:r>
            <a:r>
              <a:rPr lang="en-US" altLang="zh-CN" sz="1600" dirty="0">
                <a:latin typeface="微软雅黑" panose="020B0503020204020204" pitchFamily="34" charset="-122"/>
                <a:ea typeface="微软雅黑" panose="020B0503020204020204" pitchFamily="34" charset="-122"/>
              </a:rPr>
              <a:t>71%</a:t>
            </a:r>
            <a:r>
              <a:rPr lang="zh-CN" altLang="en-US" sz="1600" dirty="0">
                <a:latin typeface="微软雅黑" panose="020B0503020204020204" pitchFamily="34" charset="-122"/>
                <a:ea typeface="微软雅黑" panose="020B0503020204020204" pitchFamily="34" charset="-122"/>
              </a:rPr>
              <a:t>，各平面内左下角最低，中间较高。</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52341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8781570-F1FA-40DF-8922-EF5D5284A7CB}"/>
              </a:ext>
            </a:extLst>
          </p:cNvPr>
          <p:cNvSpPr/>
          <p:nvPr/>
        </p:nvSpPr>
        <p:spPr>
          <a:xfrm>
            <a:off x="1074282" y="1536174"/>
            <a:ext cx="10043437" cy="3785652"/>
          </a:xfrm>
          <a:prstGeom prst="rect">
            <a:avLst/>
          </a:prstGeom>
        </p:spPr>
        <p:txBody>
          <a:bodyPr wrap="square">
            <a:spAutoFit/>
          </a:bodyPr>
          <a:lstStyle/>
          <a:p>
            <a:r>
              <a:rPr kumimoji="1" lang="zh-CN" altLang="en-US" sz="2000" b="1" dirty="0">
                <a:latin typeface="微软雅黑" panose="020B0503020204020204" pitchFamily="34" charset="-122"/>
                <a:ea typeface="微软雅黑" panose="020B0503020204020204" pitchFamily="34" charset="-122"/>
                <a:cs typeface="KaiTi" charset="0"/>
              </a:rPr>
              <a:t>概要</a:t>
            </a:r>
            <a:endParaRPr kumimoji="1" lang="en-US" altLang="zh-CN" sz="2000" b="1" dirty="0">
              <a:latin typeface="微软雅黑" panose="020B0503020204020204" pitchFamily="34" charset="-122"/>
              <a:ea typeface="微软雅黑" panose="020B0503020204020204" pitchFamily="34" charset="-122"/>
              <a:cs typeface="KaiTi" charset="0"/>
            </a:endParaRPr>
          </a:p>
          <a:p>
            <a:endParaRPr kumimoji="1" lang="en-US" altLang="zh-CN" sz="1600" b="1" dirty="0">
              <a:latin typeface="微软雅黑" panose="020B0503020204020204" pitchFamily="34" charset="-122"/>
              <a:ea typeface="微软雅黑" panose="020B0503020204020204" pitchFamily="34" charset="-122"/>
              <a:cs typeface="KaiTi" charset="0"/>
            </a:endParaRPr>
          </a:p>
          <a:p>
            <a:r>
              <a:rPr kumimoji="1" lang="zh-CN" altLang="en-US" sz="1600" b="1" dirty="0">
                <a:latin typeface="微软雅黑" panose="020B0503020204020204" pitchFamily="34" charset="-122"/>
                <a:ea typeface="微软雅黑" panose="020B0503020204020204" pitchFamily="34" charset="-122"/>
                <a:cs typeface="KaiTi" charset="0"/>
              </a:rPr>
              <a:t>做了什么样的研究</a:t>
            </a:r>
            <a:r>
              <a:rPr kumimoji="1" lang="en-US" altLang="zh-CN" sz="1600" b="1" dirty="0">
                <a:latin typeface="微软雅黑" panose="020B0503020204020204" pitchFamily="34" charset="-122"/>
                <a:ea typeface="微软雅黑" panose="020B0503020204020204" pitchFamily="34" charset="-122"/>
                <a:cs typeface="KaiTi" charset="0"/>
              </a:rPr>
              <a:t>:</a:t>
            </a:r>
          </a:p>
          <a:p>
            <a:r>
              <a:rPr lang="zh-CN" altLang="en-US" sz="1600" dirty="0">
                <a:latin typeface="微软雅黑" panose="020B0503020204020204" pitchFamily="34" charset="-122"/>
                <a:ea typeface="微软雅黑" panose="020B0503020204020204" pitchFamily="34" charset="-122"/>
              </a:rPr>
              <a:t>非侵入式，运动想象脑机接口，控制机械臂完成三维空间内的伸展和自动抓取任务，可能性</a:t>
            </a:r>
            <a:endParaRPr lang="en-US" altLang="zh-CN" sz="1600" dirty="0">
              <a:solidFill>
                <a:srgbClr val="FF0000"/>
              </a:solidFill>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kumimoji="1" lang="zh-CN" altLang="en-US" sz="1600" b="1" dirty="0">
                <a:latin typeface="微软雅黑" panose="020B0503020204020204" pitchFamily="34" charset="-122"/>
                <a:ea typeface="微软雅黑" panose="020B0503020204020204" pitchFamily="34" charset="-122"/>
                <a:cs typeface="KaiTi" charset="0"/>
              </a:rPr>
              <a:t>怎么做的</a:t>
            </a:r>
            <a:r>
              <a:rPr kumimoji="1" lang="en-US" altLang="zh-CN" sz="1600" b="1" dirty="0">
                <a:latin typeface="微软雅黑" panose="020B0503020204020204" pitchFamily="34" charset="-122"/>
                <a:ea typeface="微软雅黑" panose="020B0503020204020204" pitchFamily="34" charset="-122"/>
                <a:cs typeface="KaiTi" charset="0"/>
              </a:rPr>
              <a:t>:</a:t>
            </a:r>
          </a:p>
          <a:p>
            <a:r>
              <a:rPr kumimoji="1" lang="zh-CN" altLang="en-US" sz="1600" dirty="0">
                <a:latin typeface="微软雅黑" panose="020B0503020204020204" pitchFamily="34" charset="-122"/>
                <a:ea typeface="微软雅黑" panose="020B0503020204020204" pitchFamily="34" charset="-122"/>
                <a:cs typeface="KaiTi" charset="0"/>
              </a:rPr>
              <a:t>设计难度逐渐增大的实验，招募健康被试，用非侵入式脑机接口控制机械臂完成复杂的</a:t>
            </a:r>
            <a:r>
              <a:rPr kumimoji="1" lang="en-US" altLang="zh-CN" sz="1600" dirty="0">
                <a:latin typeface="微软雅黑" panose="020B0503020204020204" pitchFamily="34" charset="-122"/>
                <a:ea typeface="微软雅黑" panose="020B0503020204020204" pitchFamily="34" charset="-122"/>
                <a:cs typeface="KaiTi" charset="0"/>
              </a:rPr>
              <a:t>reach-and-grasp </a:t>
            </a:r>
            <a:r>
              <a:rPr kumimoji="1" lang="zh-CN" altLang="en-US" sz="1600" dirty="0">
                <a:latin typeface="微软雅黑" panose="020B0503020204020204" pitchFamily="34" charset="-122"/>
                <a:ea typeface="微软雅黑" panose="020B0503020204020204" pitchFamily="34" charset="-122"/>
                <a:cs typeface="KaiTi" charset="0"/>
              </a:rPr>
              <a:t>任务。</a:t>
            </a:r>
            <a:endParaRPr kumimoji="1" lang="en-US" altLang="zh-CN" sz="1600" dirty="0">
              <a:latin typeface="微软雅黑" panose="020B0503020204020204" pitchFamily="34" charset="-122"/>
              <a:ea typeface="微软雅黑" panose="020B0503020204020204" pitchFamily="34" charset="-122"/>
              <a:cs typeface="KaiTi" charset="0"/>
            </a:endParaRPr>
          </a:p>
          <a:p>
            <a:r>
              <a:rPr kumimoji="1" lang="zh-CN" altLang="en-US" sz="1600" dirty="0">
                <a:latin typeface="微软雅黑" panose="020B0503020204020204" pitchFamily="34" charset="-122"/>
                <a:ea typeface="微软雅黑" panose="020B0503020204020204" pitchFamily="34" charset="-122"/>
              </a:rPr>
              <a:t>两个阶段</a:t>
            </a:r>
            <a:endParaRPr kumimoji="1" lang="en-US" altLang="zh-CN" sz="1600" dirty="0">
              <a:latin typeface="微软雅黑" panose="020B0503020204020204" pitchFamily="34" charset="-122"/>
              <a:ea typeface="微软雅黑" panose="020B0503020204020204" pitchFamily="34" charset="-122"/>
            </a:endParaRPr>
          </a:p>
          <a:p>
            <a:r>
              <a:rPr kumimoji="1" lang="zh-CN" altLang="en-US" sz="1600" dirty="0">
                <a:latin typeface="微软雅黑" panose="020B0503020204020204" pitchFamily="34" charset="-122"/>
                <a:ea typeface="微软雅黑" panose="020B0503020204020204" pitchFamily="34" charset="-122"/>
              </a:rPr>
              <a:t>阶段一：控制机械手在二维平面内移动到目标物上方区域；</a:t>
            </a:r>
            <a:endParaRPr kumimoji="1" lang="en-US" altLang="zh-CN" sz="1600" dirty="0">
              <a:latin typeface="微软雅黑" panose="020B0503020204020204" pitchFamily="34" charset="-122"/>
              <a:ea typeface="微软雅黑" panose="020B0503020204020204" pitchFamily="34" charset="-122"/>
            </a:endParaRPr>
          </a:p>
          <a:p>
            <a:r>
              <a:rPr kumimoji="1" lang="zh-CN" altLang="en-US" sz="1600" dirty="0">
                <a:latin typeface="微软雅黑" panose="020B0503020204020204" pitchFamily="34" charset="-122"/>
                <a:ea typeface="微软雅黑" panose="020B0503020204020204" pitchFamily="34" charset="-122"/>
              </a:rPr>
              <a:t>阶段二：如果被试选择正确，再控制机械臂在第三维度上下降</a:t>
            </a:r>
            <a:endParaRPr kumimoji="1" lang="en-US" altLang="zh-CN" sz="1600" dirty="0">
              <a:latin typeface="微软雅黑" panose="020B0503020204020204" pitchFamily="34" charset="-122"/>
              <a:ea typeface="微软雅黑" panose="020B0503020204020204" pitchFamily="34" charset="-122"/>
            </a:endParaRPr>
          </a:p>
          <a:p>
            <a:r>
              <a:rPr kumimoji="1" lang="zh-CN" altLang="en-US" sz="1600" dirty="0">
                <a:latin typeface="微软雅黑" panose="020B0503020204020204" pitchFamily="34" charset="-122"/>
                <a:ea typeface="微软雅黑" panose="020B0503020204020204" pitchFamily="34" charset="-122"/>
              </a:rPr>
              <a:t>特点：脑机接口无需解码三个自由度的信息，照样能抓取三维环境下的物体，就是耗时会增加点。</a:t>
            </a:r>
            <a:endParaRPr kumimoji="1" lang="en-US" altLang="zh-CN" sz="1600" dirty="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kumimoji="1" lang="zh-CN" altLang="en-US" sz="1600" b="1" dirty="0">
                <a:latin typeface="微软雅黑" panose="020B0503020204020204" pitchFamily="34" charset="-122"/>
                <a:ea typeface="微软雅黑" panose="020B0503020204020204" pitchFamily="34" charset="-122"/>
                <a:cs typeface="KaiTi" charset="0"/>
              </a:rPr>
              <a:t>结果</a:t>
            </a:r>
            <a:r>
              <a:rPr kumimoji="1" lang="en-US" altLang="zh-CN" sz="1600" b="1" dirty="0">
                <a:latin typeface="微软雅黑" panose="020B0503020204020204" pitchFamily="34" charset="-122"/>
                <a:ea typeface="微软雅黑" panose="020B0503020204020204" pitchFamily="34" charset="-122"/>
                <a:cs typeface="KaiTi" charset="0"/>
              </a:rPr>
              <a:t>:</a:t>
            </a:r>
          </a:p>
          <a:p>
            <a:r>
              <a:rPr kumimoji="1" lang="en-US" altLang="zh-CN" sz="1600" dirty="0">
                <a:latin typeface="微软雅黑" panose="020B0503020204020204" pitchFamily="34" charset="-122"/>
                <a:ea typeface="微软雅黑" panose="020B0503020204020204" pitchFamily="34" charset="-122"/>
                <a:cs typeface="KaiTi" charset="0"/>
              </a:rPr>
              <a:t>13</a:t>
            </a:r>
            <a:r>
              <a:rPr kumimoji="1" lang="zh-CN" altLang="en-US" sz="1600" dirty="0">
                <a:latin typeface="微软雅黑" panose="020B0503020204020204" pitchFamily="34" charset="-122"/>
                <a:ea typeface="微软雅黑" panose="020B0503020204020204" pitchFamily="34" charset="-122"/>
                <a:cs typeface="KaiTi" charset="0"/>
              </a:rPr>
              <a:t>个正常被试学会了通过调制其大脑节律来控制机械臂，能够操控机械手抓取和移动三维环境下随机放置的物体，并且这种控制能力能够在长达</a:t>
            </a:r>
            <a:r>
              <a:rPr kumimoji="1" lang="en-US" altLang="zh-CN" sz="1600" dirty="0">
                <a:latin typeface="微软雅黑" panose="020B0503020204020204" pitchFamily="34" charset="-122"/>
                <a:ea typeface="微软雅黑" panose="020B0503020204020204" pitchFamily="34" charset="-122"/>
                <a:cs typeface="KaiTi" charset="0"/>
              </a:rPr>
              <a:t>2-3</a:t>
            </a:r>
            <a:r>
              <a:rPr kumimoji="1" lang="zh-CN" altLang="en-US" sz="1600" dirty="0">
                <a:latin typeface="微软雅黑" panose="020B0503020204020204" pitchFamily="34" charset="-122"/>
                <a:ea typeface="微软雅黑" panose="020B0503020204020204" pitchFamily="34" charset="-122"/>
                <a:cs typeface="KaiTi" charset="0"/>
              </a:rPr>
              <a:t>个月的多个</a:t>
            </a:r>
            <a:r>
              <a:rPr kumimoji="1" lang="en-US" altLang="zh-CN" sz="1600" dirty="0">
                <a:latin typeface="微软雅黑" panose="020B0503020204020204" pitchFamily="34" charset="-122"/>
                <a:ea typeface="微软雅黑" panose="020B0503020204020204" pitchFamily="34" charset="-122"/>
                <a:cs typeface="KaiTi" charset="0"/>
              </a:rPr>
              <a:t>sessions</a:t>
            </a:r>
            <a:r>
              <a:rPr kumimoji="1" lang="zh-CN" altLang="en-US" sz="1600" dirty="0">
                <a:latin typeface="微软雅黑" panose="020B0503020204020204" pitchFamily="34" charset="-122"/>
                <a:ea typeface="微软雅黑" panose="020B0503020204020204" pitchFamily="34" charset="-122"/>
                <a:cs typeface="KaiTi" charset="0"/>
              </a:rPr>
              <a:t>中得到保持。</a:t>
            </a:r>
            <a:endParaRPr kumimoji="1" lang="en-US" altLang="zh-CN" sz="1600" dirty="0">
              <a:latin typeface="微软雅黑" panose="020B0503020204020204" pitchFamily="34" charset="-122"/>
              <a:ea typeface="微软雅黑" panose="020B0503020204020204" pitchFamily="34" charset="-122"/>
              <a:cs typeface="KaiTi" charset="0"/>
            </a:endParaRPr>
          </a:p>
        </p:txBody>
      </p:sp>
      <p:sp>
        <p:nvSpPr>
          <p:cNvPr id="2" name="页脚占位符 1">
            <a:extLst>
              <a:ext uri="{FF2B5EF4-FFF2-40B4-BE49-F238E27FC236}">
                <a16:creationId xmlns:a16="http://schemas.microsoft.com/office/drawing/2014/main" id="{9C0C055C-8757-4EC1-9D6F-E0FAFA893724}"/>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26739114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7FFB9E2E-2135-4545-83E5-4D37128CD907}"/>
              </a:ext>
            </a:extLst>
          </p:cNvPr>
          <p:cNvSpPr txBox="1"/>
          <p:nvPr/>
        </p:nvSpPr>
        <p:spPr>
          <a:xfrm>
            <a:off x="1271464" y="1536174"/>
            <a:ext cx="10337958" cy="3785652"/>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软件和算法</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BCI2000</a:t>
            </a:r>
            <a:r>
              <a:rPr lang="zh-CN" altLang="en-US" sz="1600" dirty="0">
                <a:latin typeface="微软雅黑" panose="020B0503020204020204" pitchFamily="34" charset="-122"/>
                <a:ea typeface="微软雅黑" panose="020B0503020204020204" pitchFamily="34" charset="-122"/>
              </a:rPr>
              <a:t>：控制光标移动、目标物提示</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程序：追踪光标位置并控制机械臂的对应运动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采集了</a:t>
            </a:r>
            <a:r>
              <a:rPr lang="en-US" altLang="zh-CN" sz="1600" dirty="0">
                <a:latin typeface="微软雅黑" panose="020B0503020204020204" pitchFamily="34" charset="-122"/>
                <a:ea typeface="微软雅黑" panose="020B0503020204020204" pitchFamily="34" charset="-122"/>
              </a:rPr>
              <a:t>62</a:t>
            </a:r>
            <a:r>
              <a:rPr lang="zh-CN" altLang="en-US" sz="1600" dirty="0">
                <a:latin typeface="微软雅黑" panose="020B0503020204020204" pitchFamily="34" charset="-122"/>
                <a:ea typeface="微软雅黑" panose="020B0503020204020204" pitchFamily="34" charset="-122"/>
              </a:rPr>
              <a:t>通道的</a:t>
            </a:r>
            <a:r>
              <a:rPr lang="en-US" altLang="zh-CN" sz="1600" dirty="0">
                <a:latin typeface="微软雅黑" panose="020B0503020204020204" pitchFamily="34" charset="-122"/>
                <a:ea typeface="微软雅黑" panose="020B0503020204020204" pitchFamily="34" charset="-122"/>
              </a:rPr>
              <a:t>EEG</a:t>
            </a:r>
            <a:r>
              <a:rPr lang="zh-CN" altLang="en-US" sz="1600" dirty="0">
                <a:latin typeface="微软雅黑" panose="020B0503020204020204" pitchFamily="34" charset="-122"/>
                <a:ea typeface="微软雅黑" panose="020B0503020204020204" pitchFamily="34" charset="-122"/>
              </a:rPr>
              <a:t>信号，用</a:t>
            </a:r>
            <a:r>
              <a:rPr lang="en-US" altLang="zh-CN" sz="1600" dirty="0">
                <a:latin typeface="微软雅黑" panose="020B0503020204020204" pitchFamily="34" charset="-122"/>
                <a:ea typeface="微软雅黑" panose="020B0503020204020204" pitchFamily="34" charset="-122"/>
              </a:rPr>
              <a:t>C3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及其周围通道来做在线控制。</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C3</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C4</a:t>
            </a:r>
            <a:r>
              <a:rPr lang="zh-CN" altLang="en-US" sz="1600" dirty="0">
                <a:latin typeface="微软雅黑" panose="020B0503020204020204" pitchFamily="34" charset="-122"/>
                <a:ea typeface="微软雅黑" panose="020B0503020204020204" pitchFamily="34" charset="-122"/>
              </a:rPr>
              <a:t>通道的</a:t>
            </a:r>
            <a:r>
              <a:rPr lang="en-US" altLang="zh-CN" sz="1600" dirty="0">
                <a:latin typeface="微软雅黑" panose="020B0503020204020204" pitchFamily="34" charset="-122"/>
                <a:ea typeface="微软雅黑" panose="020B0503020204020204" pitchFamily="34" charset="-122"/>
              </a:rPr>
              <a:t>EEG</a:t>
            </a:r>
            <a:r>
              <a:rPr lang="zh-CN" altLang="en-US" sz="1600" dirty="0">
                <a:latin typeface="微软雅黑" panose="020B0503020204020204" pitchFamily="34" charset="-122"/>
                <a:ea typeface="微软雅黑" panose="020B0503020204020204" pitchFamily="34" charset="-122"/>
              </a:rPr>
              <a:t>信号用</a:t>
            </a:r>
            <a:r>
              <a:rPr lang="en-US" altLang="zh-CN" sz="1600" dirty="0">
                <a:latin typeface="微软雅黑" panose="020B0503020204020204" pitchFamily="34" charset="-122"/>
                <a:ea typeface="微软雅黑" panose="020B0503020204020204" pitchFamily="34" charset="-122"/>
              </a:rPr>
              <a:t>Small Laplacian filter</a:t>
            </a:r>
            <a:r>
              <a:rPr lang="zh-CN" altLang="en-US" sz="1600" dirty="0">
                <a:latin typeface="微软雅黑" panose="020B0503020204020204" pitchFamily="34" charset="-122"/>
                <a:ea typeface="微软雅黑" panose="020B0503020204020204" pitchFamily="34" charset="-122"/>
              </a:rPr>
              <a:t>做空间滤波，</a:t>
            </a:r>
            <a:r>
              <a:rPr lang="en-US" altLang="zh-CN" sz="1600" dirty="0">
                <a:latin typeface="微软雅黑" panose="020B0503020204020204" pitchFamily="34" charset="-122"/>
                <a:ea typeface="微软雅黑" panose="020B0503020204020204" pitchFamily="34" charset="-122"/>
              </a:rPr>
              <a:t>AR</a:t>
            </a:r>
            <a:r>
              <a:rPr lang="zh-CN" altLang="en-US" sz="1600" dirty="0">
                <a:latin typeface="微软雅黑" panose="020B0503020204020204" pitchFamily="34" charset="-122"/>
                <a:ea typeface="微软雅黑" panose="020B0503020204020204" pitchFamily="34" charset="-122"/>
              </a:rPr>
              <a:t>模型（</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阶，窗长</a:t>
            </a:r>
            <a:r>
              <a:rPr lang="en-US" altLang="zh-CN" sz="1600" dirty="0">
                <a:latin typeface="微软雅黑" panose="020B0503020204020204" pitchFamily="34" charset="-122"/>
                <a:ea typeface="微软雅黑" panose="020B0503020204020204" pitchFamily="34" charset="-122"/>
              </a:rPr>
              <a:t>400ms</a:t>
            </a:r>
            <a:r>
              <a:rPr lang="zh-CN" altLang="en-US" sz="1600" dirty="0">
                <a:latin typeface="微软雅黑" panose="020B0503020204020204" pitchFamily="34" charset="-122"/>
                <a:ea typeface="微软雅黑" panose="020B0503020204020204" pitchFamily="34" charset="-122"/>
              </a:rPr>
              <a:t>）提取功率谱特征，</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左右半脑的</a:t>
            </a:r>
            <a:r>
              <a:rPr lang="en-US" altLang="zh-CN" sz="1600" dirty="0">
                <a:latin typeface="微软雅黑" panose="020B0503020204020204" pitchFamily="34" charset="-122"/>
                <a:ea typeface="微软雅黑" panose="020B0503020204020204" pitchFamily="34" charset="-122"/>
              </a:rPr>
              <a:t>10-14Hz</a:t>
            </a:r>
            <a:r>
              <a:rPr lang="zh-CN" altLang="en-US" sz="1600" dirty="0">
                <a:latin typeface="微软雅黑" panose="020B0503020204020204" pitchFamily="34" charset="-122"/>
                <a:ea typeface="微软雅黑" panose="020B0503020204020204" pitchFamily="34" charset="-122"/>
              </a:rPr>
              <a:t>的功率谱变化（</a:t>
            </a:r>
            <a:r>
              <a:rPr lang="en-US" altLang="zh-CN" sz="1600" dirty="0">
                <a:latin typeface="微软雅黑" panose="020B0503020204020204" pitchFamily="34" charset="-122"/>
                <a:ea typeface="微软雅黑" panose="020B0503020204020204" pitchFamily="34" charset="-122"/>
              </a:rPr>
              <a:t>power activity</a:t>
            </a:r>
            <a:r>
              <a:rPr lang="zh-CN" altLang="en-US" sz="1600" dirty="0">
                <a:latin typeface="微软雅黑" panose="020B0503020204020204" pitchFamily="34" charset="-122"/>
                <a:ea typeface="微软雅黑" panose="020B0503020204020204" pitchFamily="34" charset="-122"/>
              </a:rPr>
              <a:t>）线性对应光标（机械手）的运动速度。</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统计分析</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Nonparametric statistical test</a:t>
            </a:r>
          </a:p>
          <a:p>
            <a:r>
              <a:rPr lang="zh-CN" altLang="en-US" sz="1600" dirty="0">
                <a:latin typeface="微软雅黑" panose="020B0503020204020204" pitchFamily="34" charset="-122"/>
                <a:ea typeface="微软雅黑" panose="020B0503020204020204" pitchFamily="34" charset="-122"/>
              </a:rPr>
              <a:t>双边</a:t>
            </a:r>
            <a:r>
              <a:rPr lang="en-US" altLang="zh-CN" sz="1600" dirty="0">
                <a:latin typeface="微软雅黑" panose="020B0503020204020204" pitchFamily="34" charset="-122"/>
                <a:ea typeface="微软雅黑" panose="020B0503020204020204" pitchFamily="34" charset="-122"/>
              </a:rPr>
              <a:t>Wilcoxon signed-rank test </a:t>
            </a:r>
            <a:r>
              <a:rPr lang="zh-CN" altLang="en-US" sz="1600" dirty="0">
                <a:latin typeface="微软雅黑" panose="020B0503020204020204" pitchFamily="34" charset="-122"/>
                <a:ea typeface="微软雅黑" panose="020B0503020204020204" pitchFamily="34" charset="-122"/>
              </a:rPr>
              <a:t>，显著水平</a:t>
            </a:r>
            <a:r>
              <a:rPr lang="en-US" altLang="zh-CN" sz="1600" dirty="0">
                <a:latin typeface="微软雅黑" panose="020B0503020204020204" pitchFamily="34" charset="-122"/>
                <a:ea typeface="微软雅黑" panose="020B0503020204020204" pitchFamily="34" charset="-122"/>
              </a:rPr>
              <a:t>(significance level) α = 0.05</a:t>
            </a:r>
            <a:endParaRPr lang="zh-CN" altLang="en-US" sz="1600" dirty="0">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20CE170C-F87B-4B17-A429-F5AC4D89B66A}"/>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2860145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5D3DD86-4316-4B83-9F55-02A49A781DD8}"/>
              </a:ext>
            </a:extLst>
          </p:cNvPr>
          <p:cNvSpPr>
            <a:spLocks noGrp="1"/>
          </p:cNvSpPr>
          <p:nvPr>
            <p:ph type="ftr" sz="quarter" idx="11"/>
          </p:nvPr>
        </p:nvSpPr>
        <p:spPr/>
        <p:txBody>
          <a:bodyPr/>
          <a:lstStyle/>
          <a:p>
            <a:r>
              <a:rPr lang="en-US" altLang="zh-CN" dirty="0"/>
              <a:t>2</a:t>
            </a:r>
            <a:endParaRPr lang="zh-CN" altLang="zh-CN" dirty="0"/>
          </a:p>
        </p:txBody>
      </p:sp>
      <p:sp>
        <p:nvSpPr>
          <p:cNvPr id="7" name="文本框 6">
            <a:extLst>
              <a:ext uri="{FF2B5EF4-FFF2-40B4-BE49-F238E27FC236}">
                <a16:creationId xmlns:a16="http://schemas.microsoft.com/office/drawing/2014/main" id="{F156F369-4180-4D18-85C7-C992675D8822}"/>
              </a:ext>
            </a:extLst>
          </p:cNvPr>
          <p:cNvSpPr txBox="1"/>
          <p:nvPr/>
        </p:nvSpPr>
        <p:spPr>
          <a:xfrm>
            <a:off x="888036" y="4221088"/>
            <a:ext cx="10415928" cy="1569660"/>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Stage 1 </a:t>
            </a:r>
            <a:r>
              <a:rPr lang="zh-CN" altLang="en-US" sz="1600" dirty="0">
                <a:latin typeface="微软雅黑" panose="020B0503020204020204" pitchFamily="34" charset="-122"/>
                <a:ea typeface="微软雅黑" panose="020B0503020204020204" pitchFamily="34" charset="-122"/>
              </a:rPr>
              <a:t>虚拟鼠标任务：被试想象自己左手动、右手动、双手动、</a:t>
            </a:r>
            <a:r>
              <a:rPr lang="zh-CN" altLang="en-US" sz="1600" b="1" dirty="0">
                <a:latin typeface="微软雅黑" panose="020B0503020204020204" pitchFamily="34" charset="-122"/>
                <a:ea typeface="微软雅黑" panose="020B0503020204020204" pitchFamily="34" charset="-122"/>
              </a:rPr>
              <a:t>双手放松</a:t>
            </a:r>
            <a:r>
              <a:rPr lang="zh-CN" altLang="en-US" sz="1600" dirty="0">
                <a:latin typeface="微软雅黑" panose="020B0503020204020204" pitchFamily="34" charset="-122"/>
                <a:ea typeface="微软雅黑" panose="020B0503020204020204" pitchFamily="34" charset="-122"/>
              </a:rPr>
              <a:t>来分别控制光标左、右、上、</a:t>
            </a:r>
            <a:r>
              <a:rPr lang="zh-CN" altLang="en-US" sz="1600" b="1" dirty="0">
                <a:latin typeface="微软雅黑" panose="020B0503020204020204" pitchFamily="34" charset="-122"/>
                <a:ea typeface="微软雅黑" panose="020B0503020204020204" pitchFamily="34" charset="-122"/>
              </a:rPr>
              <a:t>下</a:t>
            </a:r>
            <a:r>
              <a:rPr lang="zh-CN" altLang="en-US" sz="1600" dirty="0">
                <a:latin typeface="微软雅黑" panose="020B0503020204020204" pitchFamily="34" charset="-122"/>
                <a:ea typeface="微软雅黑" panose="020B0503020204020204" pitchFamily="34" charset="-122"/>
              </a:rPr>
              <a:t>移动。</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1-4 sessions </a:t>
            </a:r>
            <a:r>
              <a:rPr lang="zh-CN" altLang="en-US" sz="1600" dirty="0">
                <a:latin typeface="微软雅黑" panose="020B0503020204020204" pitchFamily="34" charset="-122"/>
                <a:ea typeface="微软雅黑" panose="020B0503020204020204" pitchFamily="34" charset="-122"/>
              </a:rPr>
              <a:t>根据被试情况</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or</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 or 5</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 trials/run</a:t>
            </a:r>
          </a:p>
          <a:p>
            <a:r>
              <a:rPr lang="zh-CN" altLang="en-US" sz="1600" dirty="0">
                <a:latin typeface="微软雅黑" panose="020B0503020204020204" pitchFamily="34" charset="-122"/>
                <a:ea typeface="微软雅黑" panose="020B0503020204020204" pitchFamily="34" charset="-122"/>
              </a:rPr>
              <a:t>当</a:t>
            </a:r>
            <a:r>
              <a:rPr lang="en-US" altLang="zh-CN" sz="1600" dirty="0">
                <a:latin typeface="微软雅黑" panose="020B0503020204020204" pitchFamily="34" charset="-122"/>
                <a:ea typeface="微软雅黑" panose="020B0503020204020204" pitchFamily="34" charset="-122"/>
              </a:rPr>
              <a:t>1D</a:t>
            </a:r>
            <a:r>
              <a:rPr lang="zh-CN" altLang="en-US" sz="1600" dirty="0">
                <a:latin typeface="微软雅黑" panose="020B0503020204020204" pitchFamily="34" charset="-122"/>
                <a:ea typeface="微软雅黑" panose="020B0503020204020204" pitchFamily="34" charset="-122"/>
              </a:rPr>
              <a:t>连续三</a:t>
            </a:r>
            <a:r>
              <a:rPr lang="en-US" altLang="zh-CN" sz="1600" dirty="0">
                <a:latin typeface="微软雅黑" panose="020B0503020204020204" pitchFamily="34" charset="-122"/>
                <a:ea typeface="微软雅黑" panose="020B0503020204020204" pitchFamily="34" charset="-122"/>
              </a:rPr>
              <a:t>run</a:t>
            </a:r>
            <a:r>
              <a:rPr lang="zh-CN" altLang="en-US" sz="1600" dirty="0">
                <a:latin typeface="微软雅黑" panose="020B0503020204020204" pitchFamily="34" charset="-122"/>
                <a:ea typeface="微软雅黑" panose="020B0503020204020204" pitchFamily="34" charset="-122"/>
              </a:rPr>
              <a:t>的成功率平均值</a:t>
            </a:r>
            <a:r>
              <a:rPr lang="en-US" altLang="zh-CN" sz="1600" dirty="0">
                <a:latin typeface="微软雅黑" panose="020B0503020204020204" pitchFamily="34" charset="-122"/>
                <a:ea typeface="微软雅黑" panose="020B0503020204020204" pitchFamily="34" charset="-122"/>
              </a:rPr>
              <a:t>&gt;80%</a:t>
            </a:r>
            <a:r>
              <a:rPr lang="zh-CN" altLang="en-US" sz="1600" dirty="0">
                <a:latin typeface="微软雅黑" panose="020B0503020204020204" pitchFamily="34" charset="-122"/>
                <a:ea typeface="微软雅黑" panose="020B0503020204020204" pitchFamily="34" charset="-122"/>
              </a:rPr>
              <a:t>时，</a:t>
            </a:r>
            <a:r>
              <a:rPr lang="en-US" altLang="zh-CN" sz="1600" dirty="0">
                <a:latin typeface="微软雅黑" panose="020B0503020204020204" pitchFamily="34" charset="-122"/>
                <a:ea typeface="微软雅黑" panose="020B0503020204020204" pitchFamily="34" charset="-122"/>
              </a:rPr>
              <a:t>1D + 2D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 runs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 trials/run</a:t>
            </a:r>
            <a:endParaRPr lang="zh-CN" altLang="en-US" sz="1600" dirty="0">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267C92B4-A8EB-4D9F-9BFA-8ED6FB887559}"/>
              </a:ext>
            </a:extLst>
          </p:cNvPr>
          <p:cNvGrpSpPr/>
          <p:nvPr/>
        </p:nvGrpSpPr>
        <p:grpSpPr>
          <a:xfrm>
            <a:off x="1775520" y="409895"/>
            <a:ext cx="3909664" cy="3528392"/>
            <a:chOff x="4141168" y="625518"/>
            <a:chExt cx="3909664" cy="3528392"/>
          </a:xfrm>
        </p:grpSpPr>
        <p:pic>
          <p:nvPicPr>
            <p:cNvPr id="2" name="图片 1">
              <a:extLst>
                <a:ext uri="{FF2B5EF4-FFF2-40B4-BE49-F238E27FC236}">
                  <a16:creationId xmlns:a16="http://schemas.microsoft.com/office/drawing/2014/main" id="{A18F07CA-D9D4-4FD9-8ECE-1ACC7B013FEA}"/>
                </a:ext>
              </a:extLst>
            </p:cNvPr>
            <p:cNvPicPr>
              <a:picLocks noChangeAspect="1"/>
            </p:cNvPicPr>
            <p:nvPr/>
          </p:nvPicPr>
          <p:blipFill>
            <a:blip r:embed="rId3"/>
            <a:stretch>
              <a:fillRect/>
            </a:stretch>
          </p:blipFill>
          <p:spPr>
            <a:xfrm>
              <a:off x="4141168" y="898258"/>
              <a:ext cx="3909664" cy="2890782"/>
            </a:xfrm>
            <a:prstGeom prst="rect">
              <a:avLst/>
            </a:prstGeom>
          </p:spPr>
        </p:pic>
        <p:cxnSp>
          <p:nvCxnSpPr>
            <p:cNvPr id="5" name="直接连接符 4">
              <a:extLst>
                <a:ext uri="{FF2B5EF4-FFF2-40B4-BE49-F238E27FC236}">
                  <a16:creationId xmlns:a16="http://schemas.microsoft.com/office/drawing/2014/main" id="{BB0C1435-AC3C-4981-BB4D-4D7DA2BA1461}"/>
                </a:ext>
              </a:extLst>
            </p:cNvPr>
            <p:cNvCxnSpPr>
              <a:cxnSpLocks/>
            </p:cNvCxnSpPr>
            <p:nvPr/>
          </p:nvCxnSpPr>
          <p:spPr>
            <a:xfrm>
              <a:off x="5056358" y="625518"/>
              <a:ext cx="0" cy="3528392"/>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pic>
        <p:nvPicPr>
          <p:cNvPr id="8" name="图片 7">
            <a:extLst>
              <a:ext uri="{FF2B5EF4-FFF2-40B4-BE49-F238E27FC236}">
                <a16:creationId xmlns:a16="http://schemas.microsoft.com/office/drawing/2014/main" id="{EFC43B00-1976-48F4-AB13-28FACD96279C}"/>
              </a:ext>
            </a:extLst>
          </p:cNvPr>
          <p:cNvPicPr>
            <a:picLocks noChangeAspect="1"/>
          </p:cNvPicPr>
          <p:nvPr/>
        </p:nvPicPr>
        <p:blipFill>
          <a:blip r:embed="rId4"/>
          <a:stretch>
            <a:fillRect/>
          </a:stretch>
        </p:blipFill>
        <p:spPr>
          <a:xfrm>
            <a:off x="6816080" y="1059666"/>
            <a:ext cx="2886075" cy="2228850"/>
          </a:xfrm>
          <a:prstGeom prst="rect">
            <a:avLst/>
          </a:prstGeom>
        </p:spPr>
      </p:pic>
    </p:spTree>
    <p:extLst>
      <p:ext uri="{BB962C8B-B14F-4D97-AF65-F5344CB8AC3E}">
        <p14:creationId xmlns:p14="http://schemas.microsoft.com/office/powerpoint/2010/main" val="2333738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88DC843-B394-4984-A908-590DA4270621}"/>
              </a:ext>
            </a:extLst>
          </p:cNvPr>
          <p:cNvPicPr>
            <a:picLocks noChangeAspect="1"/>
          </p:cNvPicPr>
          <p:nvPr/>
        </p:nvPicPr>
        <p:blipFill>
          <a:blip r:embed="rId3"/>
          <a:stretch>
            <a:fillRect/>
          </a:stretch>
        </p:blipFill>
        <p:spPr>
          <a:xfrm>
            <a:off x="839416" y="2080149"/>
            <a:ext cx="7147493" cy="3692125"/>
          </a:xfrm>
          <a:prstGeom prst="rect">
            <a:avLst/>
          </a:prstGeom>
        </p:spPr>
      </p:pic>
      <p:sp>
        <p:nvSpPr>
          <p:cNvPr id="6" name="文本框 5">
            <a:extLst>
              <a:ext uri="{FF2B5EF4-FFF2-40B4-BE49-F238E27FC236}">
                <a16:creationId xmlns:a16="http://schemas.microsoft.com/office/drawing/2014/main" id="{62F0F608-C0AA-43FE-979E-FE757257C1FE}"/>
              </a:ext>
            </a:extLst>
          </p:cNvPr>
          <p:cNvSpPr txBox="1"/>
          <p:nvPr/>
        </p:nvSpPr>
        <p:spPr>
          <a:xfrm>
            <a:off x="6624813" y="3818616"/>
            <a:ext cx="3320237"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2D</a:t>
            </a:r>
            <a:r>
              <a:rPr lang="zh-CN" altLang="en-US" sz="1600" dirty="0">
                <a:latin typeface="微软雅黑" panose="020B0503020204020204" pitchFamily="34" charset="-122"/>
                <a:ea typeface="微软雅黑" panose="020B0503020204020204" pitchFamily="34" charset="-122"/>
              </a:rPr>
              <a:t>光标控制的结果</a:t>
            </a:r>
            <a:r>
              <a:rPr lang="en-US" altLang="zh-CN" sz="1600" dirty="0">
                <a:latin typeface="微软雅黑" panose="020B0503020204020204" pitchFamily="34" charset="-122"/>
                <a:ea typeface="微软雅黑" panose="020B0503020204020204" pitchFamily="34" charset="-122"/>
              </a:rPr>
              <a:t>——green line</a:t>
            </a:r>
          </a:p>
        </p:txBody>
      </p:sp>
      <p:sp>
        <p:nvSpPr>
          <p:cNvPr id="7" name="文本框 6">
            <a:extLst>
              <a:ext uri="{FF2B5EF4-FFF2-40B4-BE49-F238E27FC236}">
                <a16:creationId xmlns:a16="http://schemas.microsoft.com/office/drawing/2014/main" id="{202297E4-5E63-47FC-BEF1-25904398DCA3}"/>
              </a:ext>
            </a:extLst>
          </p:cNvPr>
          <p:cNvSpPr txBox="1"/>
          <p:nvPr/>
        </p:nvSpPr>
        <p:spPr>
          <a:xfrm>
            <a:off x="6576385" y="2420439"/>
            <a:ext cx="3417092"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1D,</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LR</a:t>
            </a:r>
            <a:r>
              <a:rPr lang="zh-CN" altLang="en-US" sz="1600" dirty="0">
                <a:latin typeface="微软雅黑" panose="020B0503020204020204" pitchFamily="34" charset="-122"/>
                <a:ea typeface="微软雅黑" panose="020B0503020204020204" pitchFamily="34" charset="-122"/>
              </a:rPr>
              <a:t>光标控制的结果</a:t>
            </a:r>
            <a:r>
              <a:rPr lang="en-US" altLang="zh-CN" sz="1600" dirty="0">
                <a:latin typeface="微软雅黑" panose="020B0503020204020204" pitchFamily="34" charset="-122"/>
                <a:ea typeface="微软雅黑" panose="020B0503020204020204" pitchFamily="34" charset="-122"/>
              </a:rPr>
              <a:t>——red line</a:t>
            </a:r>
          </a:p>
        </p:txBody>
      </p:sp>
      <p:sp>
        <p:nvSpPr>
          <p:cNvPr id="8" name="矩形 7">
            <a:extLst>
              <a:ext uri="{FF2B5EF4-FFF2-40B4-BE49-F238E27FC236}">
                <a16:creationId xmlns:a16="http://schemas.microsoft.com/office/drawing/2014/main" id="{33EA1700-5246-4B58-A260-A93C61B7C8E0}"/>
              </a:ext>
            </a:extLst>
          </p:cNvPr>
          <p:cNvSpPr/>
          <p:nvPr/>
        </p:nvSpPr>
        <p:spPr>
          <a:xfrm>
            <a:off x="5690667" y="5770069"/>
            <a:ext cx="6337350" cy="584775"/>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Overall, there is an </a:t>
            </a:r>
            <a:r>
              <a:rPr lang="en-US" altLang="zh-CN" sz="1600" b="1" dirty="0">
                <a:latin typeface="微软雅黑" panose="020B0503020204020204" pitchFamily="34" charset="-122"/>
                <a:ea typeface="微软雅黑" panose="020B0503020204020204" pitchFamily="34" charset="-122"/>
              </a:rPr>
              <a:t>upward trend </a:t>
            </a:r>
            <a:r>
              <a:rPr lang="en-US" altLang="zh-CN" sz="1600" dirty="0">
                <a:latin typeface="微软雅黑" panose="020B0503020204020204" pitchFamily="34" charset="-122"/>
                <a:ea typeface="微软雅黑" panose="020B0503020204020204" pitchFamily="34" charset="-122"/>
              </a:rPr>
              <a:t>for both 1D LR and 2D cursor control across time at the group level.</a:t>
            </a:r>
            <a:endParaRPr lang="zh-CN" altLang="en-US" sz="16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654671F-FD16-42DC-AA18-B30684C1743E}"/>
              </a:ext>
            </a:extLst>
          </p:cNvPr>
          <p:cNvSpPr/>
          <p:nvPr/>
        </p:nvSpPr>
        <p:spPr>
          <a:xfrm>
            <a:off x="695325" y="251084"/>
            <a:ext cx="4995342"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Training performance of virtual cursor control.</a:t>
            </a:r>
            <a:endParaRPr lang="zh-CN" altLang="en-US" sz="16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CA21B0ED-B6B7-4A68-B0BD-BF6099DBC018}"/>
              </a:ext>
            </a:extLst>
          </p:cNvPr>
          <p:cNvSpPr/>
          <p:nvPr/>
        </p:nvSpPr>
        <p:spPr>
          <a:xfrm>
            <a:off x="1487488" y="1189802"/>
            <a:ext cx="177927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sessions - PVC</a:t>
            </a:r>
            <a:endParaRPr lang="zh-CN" altLang="en-US"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65B13D7-F480-4072-9E2C-8585A9367172}"/>
              </a:ext>
            </a:extLst>
          </p:cNvPr>
          <p:cNvSpPr/>
          <p:nvPr/>
        </p:nvSpPr>
        <p:spPr>
          <a:xfrm>
            <a:off x="5087888" y="1205191"/>
            <a:ext cx="6394086" cy="58477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PVC = correct target / (correct target + incorrect target)</a:t>
            </a:r>
          </a:p>
        </p:txBody>
      </p:sp>
      <p:sp>
        <p:nvSpPr>
          <p:cNvPr id="3" name="页脚占位符 2">
            <a:extLst>
              <a:ext uri="{FF2B5EF4-FFF2-40B4-BE49-F238E27FC236}">
                <a16:creationId xmlns:a16="http://schemas.microsoft.com/office/drawing/2014/main" id="{58BBF328-AC44-4FFA-9CD2-F2E6FDAD27A1}"/>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3318162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F9EE430-9180-4D6B-B7BB-6D96BC0C3C94}"/>
              </a:ext>
            </a:extLst>
          </p:cNvPr>
          <p:cNvSpPr/>
          <p:nvPr/>
        </p:nvSpPr>
        <p:spPr>
          <a:xfrm>
            <a:off x="463493" y="211337"/>
            <a:ext cx="7294852"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Event related de/</a:t>
            </a:r>
            <a:r>
              <a:rPr lang="en-US" altLang="zh-CN" sz="1600" b="1" dirty="0" err="1">
                <a:latin typeface="微软雅黑" panose="020B0503020204020204" pitchFamily="34" charset="-122"/>
                <a:ea typeface="微软雅黑" panose="020B0503020204020204" pitchFamily="34" charset="-122"/>
              </a:rPr>
              <a:t>synchrozination</a:t>
            </a:r>
            <a:r>
              <a:rPr lang="en-US" altLang="zh-CN" sz="1600" b="1" dirty="0">
                <a:latin typeface="微软雅黑" panose="020B0503020204020204" pitchFamily="34" charset="-122"/>
                <a:ea typeface="微软雅黑" panose="020B0503020204020204" pitchFamily="34" charset="-122"/>
              </a:rPr>
              <a:t> maps of 2D virtual cursor control.</a:t>
            </a:r>
            <a:endParaRPr lang="zh-CN" altLang="en-US" sz="16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46D01FF-3BA2-4904-8901-758BF2CA386E}"/>
              </a:ext>
            </a:extLst>
          </p:cNvPr>
          <p:cNvPicPr>
            <a:picLocks noChangeAspect="1"/>
          </p:cNvPicPr>
          <p:nvPr/>
        </p:nvPicPr>
        <p:blipFill>
          <a:blip r:embed="rId3"/>
          <a:stretch>
            <a:fillRect/>
          </a:stretch>
        </p:blipFill>
        <p:spPr>
          <a:xfrm>
            <a:off x="6420396" y="527194"/>
            <a:ext cx="5098043" cy="5849888"/>
          </a:xfrm>
          <a:prstGeom prst="rect">
            <a:avLst/>
          </a:prstGeom>
        </p:spPr>
      </p:pic>
      <p:sp>
        <p:nvSpPr>
          <p:cNvPr id="7" name="文本框 6">
            <a:extLst>
              <a:ext uri="{FF2B5EF4-FFF2-40B4-BE49-F238E27FC236}">
                <a16:creationId xmlns:a16="http://schemas.microsoft.com/office/drawing/2014/main" id="{29C5B349-D4C2-4000-8DC6-15CAD6170027}"/>
              </a:ext>
            </a:extLst>
          </p:cNvPr>
          <p:cNvSpPr txBox="1"/>
          <p:nvPr/>
        </p:nvSpPr>
        <p:spPr>
          <a:xfrm>
            <a:off x="484514" y="898743"/>
            <a:ext cx="524278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group-level ERD/ERS maps —— </a:t>
            </a:r>
            <a:r>
              <a:rPr lang="zh-CN" altLang="en-US" sz="1600" dirty="0">
                <a:latin typeface="微软雅黑" panose="020B0503020204020204" pitchFamily="34" charset="-122"/>
                <a:ea typeface="微软雅黑" panose="020B0503020204020204" pitchFamily="34" charset="-122"/>
              </a:rPr>
              <a:t>时间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频率图</a:t>
            </a:r>
          </a:p>
        </p:txBody>
      </p:sp>
      <p:sp>
        <p:nvSpPr>
          <p:cNvPr id="8" name="文本框 7">
            <a:extLst>
              <a:ext uri="{FF2B5EF4-FFF2-40B4-BE49-F238E27FC236}">
                <a16:creationId xmlns:a16="http://schemas.microsoft.com/office/drawing/2014/main" id="{B43214BA-2103-491F-8DB4-AFEA0DCE4538}"/>
              </a:ext>
            </a:extLst>
          </p:cNvPr>
          <p:cNvSpPr txBox="1"/>
          <p:nvPr/>
        </p:nvSpPr>
        <p:spPr>
          <a:xfrm>
            <a:off x="479425" y="1631046"/>
            <a:ext cx="5832648" cy="3785652"/>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ERD:</a:t>
            </a:r>
            <a:r>
              <a:rPr lang="zh-CN" altLang="en-US" sz="1600" dirty="0">
                <a:latin typeface="微软雅黑" panose="020B0503020204020204" pitchFamily="34" charset="-122"/>
                <a:ea typeface="微软雅黑" panose="020B0503020204020204" pitchFamily="34" charset="-122"/>
              </a:rPr>
              <a:t> 运动或准备运动时，对侧感觉运动皮层的</a:t>
            </a:r>
            <a:r>
              <a:rPr lang="en-US" altLang="zh-CN" sz="1600" dirty="0">
                <a:latin typeface="微软雅黑" panose="020B0503020204020204" pitchFamily="34" charset="-122"/>
                <a:ea typeface="微软雅黑" panose="020B0503020204020204" pitchFamily="34" charset="-122"/>
              </a:rPr>
              <a:t>Mu</a:t>
            </a:r>
            <a:r>
              <a:rPr lang="zh-CN" altLang="en-US" sz="1600" dirty="0">
                <a:latin typeface="微软雅黑" panose="020B0503020204020204" pitchFamily="34" charset="-122"/>
                <a:ea typeface="微软雅黑" panose="020B0503020204020204" pitchFamily="34" charset="-122"/>
              </a:rPr>
              <a:t>节律活动会下降（蓝色）。</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ERS:</a:t>
            </a:r>
            <a:r>
              <a:rPr lang="zh-CN" altLang="en-US" sz="1600" dirty="0">
                <a:latin typeface="微软雅黑" panose="020B0503020204020204" pitchFamily="34" charset="-122"/>
                <a:ea typeface="微软雅黑" panose="020B0503020204020204" pitchFamily="34" charset="-122"/>
              </a:rPr>
              <a:t> 运动后及放松状态下，</a:t>
            </a:r>
            <a:r>
              <a:rPr lang="en-US" altLang="zh-CN" sz="1600" dirty="0">
                <a:latin typeface="微软雅黑" panose="020B0503020204020204" pitchFamily="34" charset="-122"/>
                <a:ea typeface="微软雅黑" panose="020B0503020204020204" pitchFamily="34" charset="-122"/>
              </a:rPr>
              <a:t>Mu</a:t>
            </a:r>
            <a:r>
              <a:rPr lang="zh-CN" altLang="en-US" sz="1600" dirty="0">
                <a:latin typeface="微软雅黑" panose="020B0503020204020204" pitchFamily="34" charset="-122"/>
                <a:ea typeface="微软雅黑" panose="020B0503020204020204" pitchFamily="34" charset="-122"/>
              </a:rPr>
              <a:t>节律活动会增加（红色）。</a:t>
            </a:r>
            <a:endParaRPr lang="en-US" altLang="zh-CN" sz="1600" dirty="0">
              <a:latin typeface="微软雅黑" panose="020B0503020204020204" pitchFamily="34" charset="-122"/>
              <a:ea typeface="微软雅黑" panose="020B0503020204020204" pitchFamily="34" charset="-122"/>
            </a:endParaRPr>
          </a:p>
          <a:p>
            <a:pPr marL="285750" indent="-285750">
              <a:buFontTx/>
              <a:buChar char="-"/>
            </a:pPr>
            <a:endParaRPr lang="en-US" altLang="zh-CN" sz="1600" dirty="0">
              <a:latin typeface="微软雅黑" panose="020B0503020204020204" pitchFamily="34" charset="-122"/>
              <a:ea typeface="微软雅黑" panose="020B0503020204020204" pitchFamily="34" charset="-122"/>
            </a:endParaRPr>
          </a:p>
          <a:p>
            <a:pPr marL="285750" indent="-285750">
              <a:buFontTx/>
              <a:buChar char="-"/>
            </a:pP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2D </a:t>
            </a:r>
          </a:p>
          <a:p>
            <a:r>
              <a:rPr lang="zh-CN" altLang="en-US" sz="1600" dirty="0">
                <a:latin typeface="微软雅黑" panose="020B0503020204020204" pitchFamily="34" charset="-122"/>
                <a:ea typeface="微软雅黑" panose="020B0503020204020204" pitchFamily="34" charset="-122"/>
              </a:rPr>
              <a:t>左右：目标出现时（</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），对侧有</a:t>
            </a:r>
            <a:r>
              <a:rPr lang="en-US" altLang="zh-CN" sz="1600" dirty="0">
                <a:latin typeface="微软雅黑" panose="020B0503020204020204" pitchFamily="34" charset="-122"/>
                <a:ea typeface="微软雅黑" panose="020B0503020204020204" pitchFamily="34" charset="-122"/>
              </a:rPr>
              <a:t>ERD</a:t>
            </a:r>
            <a:r>
              <a:rPr lang="zh-CN" altLang="en-US" sz="1600" dirty="0">
                <a:latin typeface="微软雅黑" panose="020B0503020204020204" pitchFamily="34" charset="-122"/>
                <a:ea typeface="微软雅黑" panose="020B0503020204020204" pitchFamily="34" charset="-122"/>
              </a:rPr>
              <a:t> （蓝色） ；</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光标动时（</a:t>
            </a:r>
            <a:r>
              <a:rPr lang="en-US" altLang="zh-CN" sz="1600" dirty="0">
                <a:latin typeface="微软雅黑" panose="020B0503020204020204" pitchFamily="34" charset="-122"/>
                <a:ea typeface="微软雅黑" panose="020B0503020204020204" pitchFamily="34" charset="-122"/>
              </a:rPr>
              <a:t>0-3.5s</a:t>
            </a:r>
            <a:r>
              <a:rPr lang="zh-CN" altLang="en-US" sz="1600" dirty="0">
                <a:latin typeface="微软雅黑" panose="020B0503020204020204" pitchFamily="34" charset="-122"/>
                <a:ea typeface="微软雅黑" panose="020B0503020204020204" pitchFamily="34" charset="-122"/>
              </a:rPr>
              <a:t>），同侧有</a:t>
            </a:r>
            <a:r>
              <a:rPr lang="en-US" altLang="zh-CN" sz="1600" dirty="0">
                <a:latin typeface="微软雅黑" panose="020B0503020204020204" pitchFamily="34" charset="-122"/>
                <a:ea typeface="微软雅黑" panose="020B0503020204020204" pitchFamily="34" charset="-122"/>
              </a:rPr>
              <a:t>ERS</a:t>
            </a:r>
            <a:r>
              <a:rPr lang="zh-CN" altLang="en-US" sz="1600" dirty="0">
                <a:latin typeface="微软雅黑" panose="020B0503020204020204" pitchFamily="34" charset="-122"/>
                <a:ea typeface="微软雅黑" panose="020B0503020204020204" pitchFamily="34" charset="-122"/>
              </a:rPr>
              <a:t>（红色）。</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上（双手动）：目标出现、光标动时，双侧有</a:t>
            </a:r>
            <a:r>
              <a:rPr lang="en-US" altLang="zh-CN" sz="1600" dirty="0">
                <a:latin typeface="微软雅黑" panose="020B0503020204020204" pitchFamily="34" charset="-122"/>
                <a:ea typeface="微软雅黑" panose="020B0503020204020204" pitchFamily="34" charset="-122"/>
              </a:rPr>
              <a:t>ERD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下（双手放松）：光标动时，双侧有</a:t>
            </a:r>
            <a:r>
              <a:rPr lang="en-US" altLang="zh-CN" sz="1600" dirty="0">
                <a:latin typeface="微软雅黑" panose="020B0503020204020204" pitchFamily="34" charset="-122"/>
                <a:ea typeface="微软雅黑" panose="020B0503020204020204" pitchFamily="34" charset="-122"/>
              </a:rPr>
              <a:t>ERS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285750" indent="-285750">
              <a:buFontTx/>
              <a:buChar char="-"/>
            </a:pPr>
            <a:endParaRPr lang="en-US" altLang="zh-CN" sz="1600" b="1" dirty="0">
              <a:latin typeface="微软雅黑" panose="020B0503020204020204" pitchFamily="34" charset="-122"/>
              <a:ea typeface="微软雅黑" panose="020B0503020204020204" pitchFamily="34" charset="-122"/>
            </a:endParaRPr>
          </a:p>
          <a:p>
            <a:r>
              <a:rPr lang="zh-CN" altLang="en-US" sz="1600" b="1" dirty="0">
                <a:latin typeface="微软雅黑" panose="020B0503020204020204" pitchFamily="34" charset="-122"/>
                <a:ea typeface="微软雅黑" panose="020B0503020204020204" pitchFamily="34" charset="-122"/>
              </a:rPr>
              <a:t>实验结果基本符合</a:t>
            </a:r>
            <a:r>
              <a:rPr lang="en-US" altLang="zh-CN" sz="1600" b="1" dirty="0">
                <a:latin typeface="微软雅黑" panose="020B0503020204020204" pitchFamily="34" charset="-122"/>
                <a:ea typeface="微软雅黑" panose="020B0503020204020204" pitchFamily="34" charset="-122"/>
              </a:rPr>
              <a:t>ERD</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ERS</a:t>
            </a:r>
            <a:r>
              <a:rPr lang="zh-CN" altLang="en-US" sz="1600" b="1" dirty="0">
                <a:latin typeface="微软雅黑" panose="020B0503020204020204" pitchFamily="34" charset="-122"/>
                <a:ea typeface="微软雅黑" panose="020B0503020204020204" pitchFamily="34" charset="-122"/>
              </a:rPr>
              <a:t>的原理。</a:t>
            </a:r>
            <a:endParaRPr lang="en-US" altLang="zh-CN" sz="1600" b="1" dirty="0">
              <a:latin typeface="微软雅黑" panose="020B0503020204020204" pitchFamily="34" charset="-122"/>
              <a:ea typeface="微软雅黑" panose="020B0503020204020204" pitchFamily="34" charset="-122"/>
            </a:endParaRPr>
          </a:p>
        </p:txBody>
      </p:sp>
      <p:sp>
        <p:nvSpPr>
          <p:cNvPr id="2" name="页脚占位符 1">
            <a:extLst>
              <a:ext uri="{FF2B5EF4-FFF2-40B4-BE49-F238E27FC236}">
                <a16:creationId xmlns:a16="http://schemas.microsoft.com/office/drawing/2014/main" id="{C47B2747-AB7B-4EFC-9220-ACD0E6C60B6A}"/>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2576780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D5D3DD86-4316-4B83-9F55-02A49A781DD8}"/>
              </a:ext>
            </a:extLst>
          </p:cNvPr>
          <p:cNvSpPr>
            <a:spLocks noGrp="1"/>
          </p:cNvSpPr>
          <p:nvPr>
            <p:ph type="ftr" sz="quarter" idx="11"/>
          </p:nvPr>
        </p:nvSpPr>
        <p:spPr/>
        <p:txBody>
          <a:bodyPr/>
          <a:lstStyle/>
          <a:p>
            <a:r>
              <a:rPr lang="en-US" altLang="zh-CN"/>
              <a:t>1</a:t>
            </a:r>
            <a:endParaRPr lang="zh-CN" altLang="zh-CN"/>
          </a:p>
        </p:txBody>
      </p:sp>
      <p:sp>
        <p:nvSpPr>
          <p:cNvPr id="5" name="文本框 4">
            <a:extLst>
              <a:ext uri="{FF2B5EF4-FFF2-40B4-BE49-F238E27FC236}">
                <a16:creationId xmlns:a16="http://schemas.microsoft.com/office/drawing/2014/main" id="{39259ABB-CCD1-4A45-A8F6-7159A5B60824}"/>
              </a:ext>
            </a:extLst>
          </p:cNvPr>
          <p:cNvSpPr txBox="1"/>
          <p:nvPr/>
        </p:nvSpPr>
        <p:spPr>
          <a:xfrm>
            <a:off x="888036" y="3145855"/>
            <a:ext cx="10537202" cy="2800767"/>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Stage 2 </a:t>
            </a:r>
            <a:r>
              <a:rPr lang="zh-CN" altLang="en-US" sz="1600" dirty="0">
                <a:latin typeface="微软雅黑" panose="020B0503020204020204" pitchFamily="34" charset="-122"/>
                <a:ea typeface="微软雅黑" panose="020B0503020204020204" pitchFamily="34" charset="-122"/>
              </a:rPr>
              <a:t>四选一目标抓取任务（</a:t>
            </a:r>
            <a:r>
              <a:rPr lang="en-US" altLang="zh-CN" sz="1600" dirty="0">
                <a:latin typeface="微软雅黑" panose="020B0503020204020204" pitchFamily="34" charset="-122"/>
                <a:ea typeface="微软雅黑" panose="020B0503020204020204" pitchFamily="34" charset="-122"/>
              </a:rPr>
              <a:t>four-target grasp</a:t>
            </a:r>
            <a:r>
              <a:rPr lang="zh-CN" altLang="en-US" sz="1600" dirty="0">
                <a:latin typeface="微软雅黑" panose="020B0503020204020204" pitchFamily="34" charset="-122"/>
                <a:ea typeface="微软雅黑" panose="020B0503020204020204" pitchFamily="34" charset="-122"/>
              </a:rPr>
              <a:t>）：控制机械臂抓取目标物，屏幕光标同时移动 </a:t>
            </a:r>
            <a:r>
              <a:rPr lang="en-US" altLang="zh-CN" sz="1600" dirty="0">
                <a:latin typeface="微软雅黑" panose="020B0503020204020204" pitchFamily="34" charset="-122"/>
                <a:ea typeface="微软雅黑" panose="020B0503020204020204" pitchFamily="34" charset="-122"/>
              </a:rPr>
              <a:t>(cursor = hand)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四个目标物放在固定位置。</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2 sessions</a:t>
            </a:r>
          </a:p>
          <a:p>
            <a:r>
              <a:rPr lang="en-US" altLang="zh-CN" sz="1600" dirty="0">
                <a:latin typeface="微软雅黑" panose="020B0503020204020204" pitchFamily="34" charset="-122"/>
                <a:ea typeface="微软雅黑" panose="020B0503020204020204" pitchFamily="34" charset="-122"/>
              </a:rPr>
              <a:t>    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4-target grasp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 runs</a:t>
            </a:r>
          </a:p>
          <a:p>
            <a:r>
              <a:rPr lang="en-US" altLang="zh-CN" sz="1600" dirty="0">
                <a:latin typeface="微软雅黑" panose="020B0503020204020204" pitchFamily="34" charset="-122"/>
                <a:ea typeface="微软雅黑" panose="020B0503020204020204" pitchFamily="34" charset="-122"/>
              </a:rPr>
              <a:t>        1 4-target grasp run = step 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2D</a:t>
            </a:r>
            <a:r>
              <a:rPr lang="zh-CN" altLang="en-US" sz="1600" dirty="0">
                <a:latin typeface="微软雅黑" panose="020B0503020204020204" pitchFamily="34" charset="-122"/>
                <a:ea typeface="微软雅黑" panose="020B0503020204020204" pitchFamily="34" charset="-122"/>
              </a:rPr>
              <a:t>，光标和机械手同时移动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当光标在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（目标物上方半径为</a:t>
            </a:r>
            <a:r>
              <a:rPr lang="en-US" altLang="zh-CN" sz="1600" dirty="0">
                <a:latin typeface="微软雅黑" panose="020B0503020204020204" pitchFamily="34" charset="-122"/>
                <a:ea typeface="微软雅黑" panose="020B0503020204020204" pitchFamily="34" charset="-122"/>
              </a:rPr>
              <a:t>3 cm</a:t>
            </a:r>
            <a:r>
              <a:rPr lang="zh-CN" altLang="en-US" sz="1600" dirty="0">
                <a:latin typeface="微软雅黑" panose="020B0503020204020204" pitchFamily="34" charset="-122"/>
                <a:ea typeface="微软雅黑" panose="020B0503020204020204" pitchFamily="34" charset="-122"/>
              </a:rPr>
              <a:t>的一个虚拟圆形区域范围）内停留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step 2   1D,UD </a:t>
            </a:r>
          </a:p>
          <a:p>
            <a:r>
              <a:rPr lang="zh-CN" altLang="en-US" sz="1600" dirty="0">
                <a:latin typeface="微软雅黑" panose="020B0503020204020204" pitchFamily="34" charset="-122"/>
                <a:ea typeface="微软雅黑" panose="020B0503020204020204" pitchFamily="34" charset="-122"/>
              </a:rPr>
              <a:t>            当光标在目标物中心上下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的一个虚拟区域范围内停留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时，机械手完成自动抓取目标物动作。</a:t>
            </a:r>
            <a:endParaRPr lang="en-US" altLang="zh-CN" sz="1600"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4C25493D-04BC-4D23-B4F1-408962F1CCED}"/>
              </a:ext>
            </a:extLst>
          </p:cNvPr>
          <p:cNvGrpSpPr/>
          <p:nvPr/>
        </p:nvGrpSpPr>
        <p:grpSpPr>
          <a:xfrm>
            <a:off x="4223793" y="260648"/>
            <a:ext cx="3391098" cy="2741535"/>
            <a:chOff x="4141168" y="625518"/>
            <a:chExt cx="3909664" cy="3528392"/>
          </a:xfrm>
        </p:grpSpPr>
        <p:pic>
          <p:nvPicPr>
            <p:cNvPr id="7" name="图片 6">
              <a:extLst>
                <a:ext uri="{FF2B5EF4-FFF2-40B4-BE49-F238E27FC236}">
                  <a16:creationId xmlns:a16="http://schemas.microsoft.com/office/drawing/2014/main" id="{24FCD2B9-66A8-489C-984F-42B8A4D328B6}"/>
                </a:ext>
              </a:extLst>
            </p:cNvPr>
            <p:cNvPicPr>
              <a:picLocks noChangeAspect="1"/>
            </p:cNvPicPr>
            <p:nvPr/>
          </p:nvPicPr>
          <p:blipFill>
            <a:blip r:embed="rId2"/>
            <a:stretch>
              <a:fillRect/>
            </a:stretch>
          </p:blipFill>
          <p:spPr>
            <a:xfrm>
              <a:off x="4141168" y="898258"/>
              <a:ext cx="3909664" cy="2890782"/>
            </a:xfrm>
            <a:prstGeom prst="rect">
              <a:avLst/>
            </a:prstGeom>
          </p:spPr>
        </p:pic>
        <p:cxnSp>
          <p:nvCxnSpPr>
            <p:cNvPr id="8" name="直接连接符 7">
              <a:extLst>
                <a:ext uri="{FF2B5EF4-FFF2-40B4-BE49-F238E27FC236}">
                  <a16:creationId xmlns:a16="http://schemas.microsoft.com/office/drawing/2014/main" id="{E6FFDDB8-7D15-4E56-8DCB-D144FEBEF115}"/>
                </a:ext>
              </a:extLst>
            </p:cNvPr>
            <p:cNvCxnSpPr>
              <a:cxnSpLocks/>
            </p:cNvCxnSpPr>
            <p:nvPr/>
          </p:nvCxnSpPr>
          <p:spPr>
            <a:xfrm>
              <a:off x="5056358" y="625518"/>
              <a:ext cx="0" cy="3528392"/>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3993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B3C3225D-9392-4202-80A2-FCA0483A3342}"/>
              </a:ext>
            </a:extLst>
          </p:cNvPr>
          <p:cNvSpPr>
            <a:spLocks noGrp="1"/>
          </p:cNvSpPr>
          <p:nvPr>
            <p:ph type="ftr" sz="quarter" idx="11"/>
          </p:nvPr>
        </p:nvSpPr>
        <p:spPr/>
        <p:txBody>
          <a:bodyPr/>
          <a:lstStyle/>
          <a:p>
            <a:r>
              <a:rPr lang="en-US" altLang="zh-CN"/>
              <a:t>1</a:t>
            </a:r>
            <a:endParaRPr lang="zh-CN" altLang="zh-CN"/>
          </a:p>
        </p:txBody>
      </p:sp>
      <p:sp>
        <p:nvSpPr>
          <p:cNvPr id="5" name="文本框 7">
            <a:extLst>
              <a:ext uri="{FF2B5EF4-FFF2-40B4-BE49-F238E27FC236}">
                <a16:creationId xmlns:a16="http://schemas.microsoft.com/office/drawing/2014/main" id="{8847C1D8-971F-49CB-947B-CA653B58906F}"/>
              </a:ext>
            </a:extLst>
          </p:cNvPr>
          <p:cNvSpPr txBox="1"/>
          <p:nvPr/>
        </p:nvSpPr>
        <p:spPr>
          <a:xfrm>
            <a:off x="1991544" y="4077072"/>
            <a:ext cx="8196796" cy="1077218"/>
          </a:xfrm>
          <a:prstGeom prst="rect">
            <a:avLst/>
          </a:prstGeom>
          <a:noFill/>
        </p:spPr>
        <p:txBody>
          <a:bodyPr wrap="non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600" dirty="0">
                <a:latin typeface="微软雅黑" panose="020B0503020204020204" pitchFamily="34" charset="-122"/>
                <a:ea typeface="微软雅黑" panose="020B0503020204020204" pitchFamily="34" charset="-122"/>
              </a:rPr>
              <a:t>1 trial = inter-trial interval between 2 trials</a:t>
            </a:r>
          </a:p>
          <a:p>
            <a:r>
              <a:rPr lang="en-US" altLang="zh-CN" sz="1600" dirty="0">
                <a:latin typeface="微软雅黑" panose="020B0503020204020204" pitchFamily="34" charset="-122"/>
                <a:ea typeface="微软雅黑" panose="020B0503020204020204" pitchFamily="34" charset="-122"/>
              </a:rPr>
              <a:t>              pre-feedback period </a:t>
            </a:r>
            <a:r>
              <a:rPr lang="zh-CN" altLang="en-US" sz="1600" dirty="0">
                <a:latin typeface="微软雅黑" panose="020B0503020204020204" pitchFamily="34" charset="-122"/>
                <a:ea typeface="微软雅黑" panose="020B0503020204020204" pitchFamily="34" charset="-122"/>
              </a:rPr>
              <a:t>目标物（</a:t>
            </a:r>
            <a:r>
              <a:rPr lang="en-US" altLang="zh-CN" sz="1600" dirty="0">
                <a:latin typeface="微软雅黑" panose="020B0503020204020204" pitchFamily="34" charset="-122"/>
                <a:ea typeface="微软雅黑" panose="020B0503020204020204" pitchFamily="34" charset="-122"/>
              </a:rPr>
              <a:t>a yellow bar</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feedback period </a:t>
            </a:r>
            <a:r>
              <a:rPr lang="zh-CN" altLang="en-US" sz="1600" dirty="0">
                <a:latin typeface="微软雅黑" panose="020B0503020204020204" pitchFamily="34" charset="-122"/>
                <a:ea typeface="微软雅黑" panose="020B0503020204020204" pitchFamily="34" charset="-122"/>
              </a:rPr>
              <a:t>被试通过想象控制机械手移动，时间限制是</a:t>
            </a:r>
            <a:r>
              <a:rPr lang="en-US" altLang="zh-CN" sz="1600" dirty="0">
                <a:latin typeface="微软雅黑" panose="020B0503020204020204" pitchFamily="34" charset="-122"/>
                <a:ea typeface="微软雅黑" panose="020B0503020204020204" pitchFamily="34" charset="-122"/>
              </a:rPr>
              <a:t>12s</a:t>
            </a:r>
          </a:p>
          <a:p>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postfeedback</a:t>
            </a:r>
            <a:r>
              <a:rPr lang="en-US" altLang="zh-CN" sz="1600" dirty="0">
                <a:latin typeface="微软雅黑" panose="020B0503020204020204" pitchFamily="34" charset="-122"/>
                <a:ea typeface="微软雅黑" panose="020B0503020204020204" pitchFamily="34" charset="-122"/>
              </a:rPr>
              <a:t> period </a:t>
            </a:r>
            <a:r>
              <a:rPr lang="zh-CN" altLang="en-US" sz="1600" dirty="0">
                <a:latin typeface="微软雅黑" panose="020B0503020204020204" pitchFamily="34" charset="-122"/>
                <a:ea typeface="微软雅黑" panose="020B0503020204020204" pitchFamily="34" charset="-122"/>
              </a:rPr>
              <a:t>机械手手指自动张开或关闭（准备下一步的抓取或放开）</a:t>
            </a:r>
          </a:p>
        </p:txBody>
      </p:sp>
      <p:pic>
        <p:nvPicPr>
          <p:cNvPr id="6" name="图片 5">
            <a:extLst>
              <a:ext uri="{FF2B5EF4-FFF2-40B4-BE49-F238E27FC236}">
                <a16:creationId xmlns:a16="http://schemas.microsoft.com/office/drawing/2014/main" id="{38046E40-CAC7-4A98-AA44-EA1711AD61E4}"/>
              </a:ext>
            </a:extLst>
          </p:cNvPr>
          <p:cNvPicPr>
            <a:picLocks noChangeAspect="1"/>
          </p:cNvPicPr>
          <p:nvPr/>
        </p:nvPicPr>
        <p:blipFill>
          <a:blip r:embed="rId2"/>
          <a:stretch>
            <a:fillRect/>
          </a:stretch>
        </p:blipFill>
        <p:spPr>
          <a:xfrm>
            <a:off x="4367808" y="908720"/>
            <a:ext cx="3931891" cy="2664296"/>
          </a:xfrm>
          <a:prstGeom prst="rect">
            <a:avLst/>
          </a:prstGeom>
        </p:spPr>
      </p:pic>
    </p:spTree>
    <p:extLst>
      <p:ext uri="{BB962C8B-B14F-4D97-AF65-F5344CB8AC3E}">
        <p14:creationId xmlns:p14="http://schemas.microsoft.com/office/powerpoint/2010/main" val="1823783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F9EE430-9180-4D6B-B7BB-6D96BC0C3C94}"/>
              </a:ext>
            </a:extLst>
          </p:cNvPr>
          <p:cNvSpPr/>
          <p:nvPr/>
        </p:nvSpPr>
        <p:spPr>
          <a:xfrm>
            <a:off x="479425" y="255701"/>
            <a:ext cx="6498853" cy="338554"/>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Event related de/</a:t>
            </a:r>
            <a:r>
              <a:rPr lang="en-US" altLang="zh-CN" sz="1600" b="1" dirty="0" err="1">
                <a:latin typeface="微软雅黑" panose="020B0503020204020204" pitchFamily="34" charset="-122"/>
                <a:ea typeface="微软雅黑" panose="020B0503020204020204" pitchFamily="34" charset="-122"/>
              </a:rPr>
              <a:t>synchrozination</a:t>
            </a:r>
            <a:r>
              <a:rPr lang="en-US" altLang="zh-CN" sz="1600" b="1" dirty="0">
                <a:latin typeface="微软雅黑" panose="020B0503020204020204" pitchFamily="34" charset="-122"/>
                <a:ea typeface="微软雅黑" panose="020B0503020204020204" pitchFamily="34" charset="-122"/>
              </a:rPr>
              <a:t> maps of robotic control.</a:t>
            </a:r>
            <a:endParaRPr lang="zh-CN" altLang="en-US" sz="16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29C5B349-D4C2-4000-8DC6-15CAD6170027}"/>
              </a:ext>
            </a:extLst>
          </p:cNvPr>
          <p:cNvSpPr txBox="1"/>
          <p:nvPr/>
        </p:nvSpPr>
        <p:spPr>
          <a:xfrm>
            <a:off x="551384" y="1252507"/>
            <a:ext cx="3564437"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指标</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group-level ERD/ERS maps</a:t>
            </a:r>
            <a:endParaRPr lang="zh-CN" altLang="en-US" sz="16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43214BA-2103-491F-8DB4-AFEA0DCE4538}"/>
              </a:ext>
            </a:extLst>
          </p:cNvPr>
          <p:cNvSpPr txBox="1"/>
          <p:nvPr/>
        </p:nvSpPr>
        <p:spPr>
          <a:xfrm>
            <a:off x="551384" y="2587868"/>
            <a:ext cx="5472559" cy="1323439"/>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Robotic control </a:t>
            </a:r>
          </a:p>
          <a:p>
            <a:r>
              <a:rPr lang="zh-CN" altLang="en-US" sz="1600" dirty="0">
                <a:latin typeface="微软雅黑" panose="020B0503020204020204" pitchFamily="34" charset="-122"/>
                <a:ea typeface="微软雅黑" panose="020B0503020204020204" pitchFamily="34" charset="-122"/>
              </a:rPr>
              <a:t>左右：目标出现时（</a:t>
            </a:r>
            <a:r>
              <a:rPr lang="en-US" altLang="zh-CN" sz="1600" dirty="0">
                <a:latin typeface="微软雅黑" panose="020B0503020204020204" pitchFamily="34" charset="-122"/>
                <a:ea typeface="微软雅黑" panose="020B0503020204020204" pitchFamily="34" charset="-122"/>
              </a:rPr>
              <a:t>-2.5-0</a:t>
            </a:r>
            <a:r>
              <a:rPr lang="zh-CN" altLang="en-US" sz="1600" dirty="0">
                <a:latin typeface="微软雅黑" panose="020B0503020204020204" pitchFamily="34" charset="-122"/>
                <a:ea typeface="微软雅黑" panose="020B0503020204020204" pitchFamily="34" charset="-122"/>
              </a:rPr>
              <a:t>），对侧有</a:t>
            </a:r>
            <a:r>
              <a:rPr lang="en-US" altLang="zh-CN" sz="1600" dirty="0">
                <a:latin typeface="微软雅黑" panose="020B0503020204020204" pitchFamily="34" charset="-122"/>
                <a:ea typeface="微软雅黑" panose="020B0503020204020204" pitchFamily="34" charset="-122"/>
              </a:rPr>
              <a:t>ERD</a:t>
            </a:r>
            <a:r>
              <a:rPr lang="zh-CN" altLang="en-US" sz="1600" dirty="0">
                <a:latin typeface="微软雅黑" panose="020B0503020204020204" pitchFamily="34" charset="-122"/>
                <a:ea typeface="微软雅黑" panose="020B0503020204020204" pitchFamily="34" charset="-122"/>
              </a:rPr>
              <a:t>（蓝色）；</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光标动时，同侧</a:t>
            </a:r>
            <a:r>
              <a:rPr lang="zh-CN" altLang="en-US" sz="1600" dirty="0">
                <a:solidFill>
                  <a:srgbClr val="FF0000"/>
                </a:solidFill>
                <a:latin typeface="微软雅黑" panose="020B0503020204020204" pitchFamily="34" charset="-122"/>
                <a:ea typeface="微软雅黑" panose="020B0503020204020204" pitchFamily="34" charset="-122"/>
              </a:rPr>
              <a:t>无</a:t>
            </a:r>
            <a:r>
              <a:rPr lang="en-US" altLang="zh-CN" sz="1600" dirty="0">
                <a:latin typeface="微软雅黑" panose="020B0503020204020204" pitchFamily="34" charset="-122"/>
                <a:ea typeface="微软雅黑" panose="020B0503020204020204" pitchFamily="34" charset="-122"/>
              </a:rPr>
              <a:t>ERS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上：目标出现、光标动时，双侧有</a:t>
            </a:r>
            <a:r>
              <a:rPr lang="en-US" altLang="zh-CN" sz="1600" dirty="0">
                <a:latin typeface="微软雅黑" panose="020B0503020204020204" pitchFamily="34" charset="-122"/>
                <a:ea typeface="微软雅黑" panose="020B0503020204020204" pitchFamily="34" charset="-122"/>
              </a:rPr>
              <a:t>ERD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下：光标动时，双侧有</a:t>
            </a:r>
            <a:r>
              <a:rPr lang="en-US" altLang="zh-CN" sz="1600" dirty="0">
                <a:latin typeface="微软雅黑" panose="020B0503020204020204" pitchFamily="34" charset="-122"/>
                <a:ea typeface="微软雅黑" panose="020B0503020204020204" pitchFamily="34" charset="-122"/>
              </a:rPr>
              <a:t>ERS</a:t>
            </a:r>
            <a:r>
              <a:rPr lang="zh-CN" altLang="en-US" sz="1600" dirty="0">
                <a:latin typeface="微软雅黑" panose="020B0503020204020204" pitchFamily="34" charset="-122"/>
                <a:ea typeface="微软雅黑" panose="020B0503020204020204" pitchFamily="34" charset="-122"/>
              </a:rPr>
              <a:t>，</a:t>
            </a:r>
            <a:r>
              <a:rPr lang="zh-CN" altLang="en-US" sz="1600" dirty="0">
                <a:solidFill>
                  <a:srgbClr val="FF0000"/>
                </a:solidFill>
                <a:latin typeface="微软雅黑" panose="020B0503020204020204" pitchFamily="34" charset="-122"/>
                <a:ea typeface="微软雅黑" panose="020B0503020204020204" pitchFamily="34" charset="-122"/>
              </a:rPr>
              <a:t>但没有</a:t>
            </a:r>
            <a:r>
              <a:rPr lang="en-US" altLang="zh-CN" sz="1600" dirty="0">
                <a:solidFill>
                  <a:srgbClr val="FF0000"/>
                </a:solidFill>
                <a:latin typeface="微软雅黑" panose="020B0503020204020204" pitchFamily="34" charset="-122"/>
                <a:ea typeface="微软雅黑" panose="020B0503020204020204" pitchFamily="34" charset="-122"/>
              </a:rPr>
              <a:t>2D</a:t>
            </a:r>
            <a:r>
              <a:rPr lang="zh-CN" altLang="en-US" sz="1600" dirty="0">
                <a:solidFill>
                  <a:srgbClr val="FF0000"/>
                </a:solidFill>
                <a:latin typeface="微软雅黑" panose="020B0503020204020204" pitchFamily="34" charset="-122"/>
                <a:ea typeface="微软雅黑" panose="020B0503020204020204" pitchFamily="34" charset="-122"/>
              </a:rPr>
              <a:t>控制时明显</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0522583E-5679-4644-852C-4E0CC45F638A}"/>
              </a:ext>
            </a:extLst>
          </p:cNvPr>
          <p:cNvPicPr>
            <a:picLocks noChangeAspect="1"/>
          </p:cNvPicPr>
          <p:nvPr/>
        </p:nvPicPr>
        <p:blipFill>
          <a:blip r:embed="rId3"/>
          <a:stretch>
            <a:fillRect/>
          </a:stretch>
        </p:blipFill>
        <p:spPr>
          <a:xfrm>
            <a:off x="6330206" y="519545"/>
            <a:ext cx="5332797" cy="5367606"/>
          </a:xfrm>
          <a:prstGeom prst="rect">
            <a:avLst/>
          </a:prstGeom>
        </p:spPr>
      </p:pic>
      <p:sp>
        <p:nvSpPr>
          <p:cNvPr id="3" name="页脚占位符 2">
            <a:extLst>
              <a:ext uri="{FF2B5EF4-FFF2-40B4-BE49-F238E27FC236}">
                <a16:creationId xmlns:a16="http://schemas.microsoft.com/office/drawing/2014/main" id="{1757CD90-5FFF-4FB4-9D60-7C78C8D3381A}"/>
              </a:ext>
            </a:extLst>
          </p:cNvPr>
          <p:cNvSpPr>
            <a:spLocks noGrp="1"/>
          </p:cNvSpPr>
          <p:nvPr>
            <p:ph type="ftr" sz="quarter" idx="11"/>
          </p:nvPr>
        </p:nvSpPr>
        <p:spPr/>
        <p:txBody>
          <a:bodyPr/>
          <a:lstStyle/>
          <a:p>
            <a:r>
              <a:rPr lang="en-US" altLang="zh-CN"/>
              <a:t>1</a:t>
            </a:r>
            <a:endParaRPr lang="zh-CN" altLang="zh-CN"/>
          </a:p>
        </p:txBody>
      </p:sp>
    </p:spTree>
    <p:extLst>
      <p:ext uri="{BB962C8B-B14F-4D97-AF65-F5344CB8AC3E}">
        <p14:creationId xmlns:p14="http://schemas.microsoft.com/office/powerpoint/2010/main" val="3392939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a:extLst>
              <a:ext uri="{FF2B5EF4-FFF2-40B4-BE49-F238E27FC236}">
                <a16:creationId xmlns:a16="http://schemas.microsoft.com/office/drawing/2014/main" id="{3ED447D3-7222-4977-8D2E-56EB349CCB56}"/>
              </a:ext>
            </a:extLst>
          </p:cNvPr>
          <p:cNvSpPr>
            <a:spLocks noGrp="1"/>
          </p:cNvSpPr>
          <p:nvPr>
            <p:ph type="ftr" sz="quarter" idx="11"/>
          </p:nvPr>
        </p:nvSpPr>
        <p:spPr/>
        <p:txBody>
          <a:bodyPr/>
          <a:lstStyle/>
          <a:p>
            <a:r>
              <a:rPr lang="en-US" altLang="zh-CN"/>
              <a:t>1</a:t>
            </a:r>
            <a:endParaRPr lang="zh-CN" altLang="zh-CN"/>
          </a:p>
        </p:txBody>
      </p:sp>
      <p:sp>
        <p:nvSpPr>
          <p:cNvPr id="5" name="文本框 5">
            <a:extLst>
              <a:ext uri="{FF2B5EF4-FFF2-40B4-BE49-F238E27FC236}">
                <a16:creationId xmlns:a16="http://schemas.microsoft.com/office/drawing/2014/main" id="{4BC8C463-EA28-4E46-9EB9-67E3374D8C2B}"/>
              </a:ext>
            </a:extLst>
          </p:cNvPr>
          <p:cNvSpPr txBox="1"/>
          <p:nvPr/>
        </p:nvSpPr>
        <p:spPr>
          <a:xfrm>
            <a:off x="1055440" y="260648"/>
            <a:ext cx="10729913" cy="289310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en-US" altLang="zh-CN" sz="1600" dirty="0">
                <a:latin typeface="微软雅黑" panose="020B0503020204020204" pitchFamily="34" charset="-122"/>
                <a:ea typeface="微软雅黑" panose="020B0503020204020204" pitchFamily="34" charset="-122"/>
              </a:rPr>
              <a:t>Stage 3 </a:t>
            </a:r>
            <a:r>
              <a:rPr lang="zh-CN" altLang="en-US" sz="1600" dirty="0">
                <a:latin typeface="微软雅黑" panose="020B0503020204020204" pitchFamily="34" charset="-122"/>
                <a:ea typeface="微软雅黑" panose="020B0503020204020204" pitchFamily="34" charset="-122"/>
              </a:rPr>
              <a:t>五选一目标抓取任务（</a:t>
            </a:r>
            <a:r>
              <a:rPr lang="en-US" altLang="zh-CN" sz="1600" dirty="0">
                <a:latin typeface="微软雅黑" panose="020B0503020204020204" pitchFamily="34" charset="-122"/>
                <a:ea typeface="微软雅黑" panose="020B0503020204020204" pitchFamily="34" charset="-122"/>
              </a:rPr>
              <a:t>five-target grasp</a:t>
            </a:r>
            <a:r>
              <a:rPr lang="zh-CN" altLang="en-US" sz="1600" dirty="0">
                <a:latin typeface="微软雅黑" panose="020B0503020204020204" pitchFamily="34" charset="-122"/>
                <a:ea typeface="微软雅黑" panose="020B0503020204020204" pitchFamily="34" charset="-122"/>
              </a:rPr>
              <a:t>）：控制机械臂抓取目标物，屏幕光标同时移动。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第五个目标物位置在工作区域中心。</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3 sessions</a:t>
            </a:r>
          </a:p>
          <a:p>
            <a:r>
              <a:rPr lang="en-US" altLang="zh-CN" sz="1600" dirty="0">
                <a:latin typeface="微软雅黑" panose="020B0503020204020204" pitchFamily="34" charset="-122"/>
                <a:ea typeface="微软雅黑" panose="020B0503020204020204" pitchFamily="34" charset="-122"/>
              </a:rPr>
              <a:t>1 session =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LR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1D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UD </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runs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25 trials/run</a:t>
            </a:r>
          </a:p>
          <a:p>
            <a:r>
              <a:rPr lang="en-US" altLang="zh-CN" sz="1600" dirty="0">
                <a:latin typeface="微软雅黑" panose="020B0503020204020204" pitchFamily="34" charset="-122"/>
                <a:ea typeface="微软雅黑" panose="020B0503020204020204" pitchFamily="34" charset="-122"/>
              </a:rPr>
              <a:t>                   2D            2 runs  25 trials/run</a:t>
            </a:r>
          </a:p>
          <a:p>
            <a:r>
              <a:rPr lang="en-US" altLang="zh-CN" sz="1600" dirty="0">
                <a:latin typeface="微软雅黑" panose="020B0503020204020204" pitchFamily="34" charset="-122"/>
                <a:ea typeface="微软雅黑" panose="020B0503020204020204" pitchFamily="34" charset="-122"/>
              </a:rPr>
              <a:t>                   5-target grasp  6 runs</a:t>
            </a:r>
          </a:p>
          <a:p>
            <a:r>
              <a:rPr lang="en-US" altLang="zh-CN" sz="1600" dirty="0">
                <a:latin typeface="微软雅黑" panose="020B0503020204020204" pitchFamily="34" charset="-122"/>
                <a:ea typeface="微软雅黑" panose="020B0503020204020204" pitchFamily="34" charset="-122"/>
              </a:rPr>
              <a:t>1 5-target grasp run = step 1</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2D</a:t>
            </a:r>
            <a:r>
              <a:rPr lang="zh-CN" altLang="en-US" sz="1600" dirty="0">
                <a:latin typeface="微软雅黑" panose="020B0503020204020204" pitchFamily="34" charset="-122"/>
                <a:ea typeface="微软雅黑" panose="020B0503020204020204" pitchFamily="34" charset="-122"/>
              </a:rPr>
              <a:t>，光标和机械手同时移动</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当光标在</a:t>
            </a:r>
            <a:r>
              <a:rPr lang="en-US" altLang="zh-CN" sz="1600" dirty="0">
                <a:latin typeface="微软雅黑" panose="020B0503020204020204" pitchFamily="34" charset="-122"/>
                <a:ea typeface="微软雅黑" panose="020B0503020204020204" pitchFamily="34" charset="-122"/>
              </a:rPr>
              <a:t>hover area</a:t>
            </a:r>
            <a:r>
              <a:rPr lang="zh-CN" altLang="en-US" sz="1600" dirty="0">
                <a:latin typeface="微软雅黑" panose="020B0503020204020204" pitchFamily="34" charset="-122"/>
                <a:ea typeface="微软雅黑" panose="020B0503020204020204" pitchFamily="34" charset="-122"/>
              </a:rPr>
              <a:t>（目标物上方半径为</a:t>
            </a:r>
            <a:r>
              <a:rPr lang="en-US" altLang="zh-CN" sz="1600" dirty="0">
                <a:latin typeface="微软雅黑" panose="020B0503020204020204" pitchFamily="34" charset="-122"/>
                <a:ea typeface="微软雅黑" panose="020B0503020204020204" pitchFamily="34" charset="-122"/>
              </a:rPr>
              <a:t>3 cm</a:t>
            </a:r>
            <a:r>
              <a:rPr lang="zh-CN" altLang="en-US" sz="1600" dirty="0">
                <a:latin typeface="微软雅黑" panose="020B0503020204020204" pitchFamily="34" charset="-122"/>
                <a:ea typeface="微软雅黑" panose="020B0503020204020204" pitchFamily="34" charset="-122"/>
              </a:rPr>
              <a:t>的一个虚拟圆形区域范围）内停留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step 2   1D,UD </a:t>
            </a:r>
          </a:p>
          <a:p>
            <a:r>
              <a:rPr lang="zh-CN" altLang="en-US" sz="1600" dirty="0">
                <a:latin typeface="微软雅黑" panose="020B0503020204020204" pitchFamily="34" charset="-122"/>
                <a:ea typeface="微软雅黑" panose="020B0503020204020204" pitchFamily="34" charset="-122"/>
              </a:rPr>
              <a:t>          当光标在目标物中心上下</a:t>
            </a:r>
            <a:r>
              <a:rPr lang="en-US" altLang="zh-CN" sz="1600" dirty="0">
                <a:latin typeface="微软雅黑" panose="020B0503020204020204" pitchFamily="34" charset="-122"/>
                <a:ea typeface="微软雅黑" panose="020B0503020204020204" pitchFamily="34" charset="-122"/>
              </a:rPr>
              <a:t>2 cm</a:t>
            </a:r>
            <a:r>
              <a:rPr lang="zh-CN" altLang="en-US" sz="1600" dirty="0">
                <a:latin typeface="微软雅黑" panose="020B0503020204020204" pitchFamily="34" charset="-122"/>
                <a:ea typeface="微软雅黑" panose="020B0503020204020204" pitchFamily="34" charset="-122"/>
              </a:rPr>
              <a:t>的一个虚拟区域范围内停留</a:t>
            </a:r>
            <a:r>
              <a:rPr lang="en-US" altLang="zh-CN" sz="1600" dirty="0">
                <a:latin typeface="微软雅黑" panose="020B0503020204020204" pitchFamily="34" charset="-122"/>
                <a:ea typeface="微软雅黑" panose="020B0503020204020204" pitchFamily="34" charset="-122"/>
              </a:rPr>
              <a:t>2s</a:t>
            </a:r>
            <a:r>
              <a:rPr lang="zh-CN" altLang="en-US" sz="1600" dirty="0">
                <a:latin typeface="微软雅黑" panose="020B0503020204020204" pitchFamily="34" charset="-122"/>
                <a:ea typeface="微软雅黑" panose="020B0503020204020204" pitchFamily="34" charset="-122"/>
              </a:rPr>
              <a:t>时，机械手完成自动抓取目标物动作。</a:t>
            </a:r>
            <a:endParaRPr lang="en-US" altLang="zh-CN" sz="1600" dirty="0">
              <a:latin typeface="微软雅黑" panose="020B0503020204020204" pitchFamily="34" charset="-122"/>
              <a:ea typeface="微软雅黑" panose="020B0503020204020204" pitchFamily="34" charset="-122"/>
            </a:endParaRPr>
          </a:p>
        </p:txBody>
      </p:sp>
      <p:pic>
        <p:nvPicPr>
          <p:cNvPr id="2" name="Supplementary Video 1">
            <a:hlinkClick r:id="" action="ppaction://media"/>
            <a:extLst>
              <a:ext uri="{FF2B5EF4-FFF2-40B4-BE49-F238E27FC236}">
                <a16:creationId xmlns:a16="http://schemas.microsoft.com/office/drawing/2014/main" id="{519E3C31-F8D8-4A0F-B1EF-521E2A838C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72775" y="3153748"/>
            <a:ext cx="5446450" cy="3063628"/>
          </a:xfrm>
          <a:prstGeom prst="rect">
            <a:avLst/>
          </a:prstGeom>
        </p:spPr>
      </p:pic>
    </p:spTree>
    <p:extLst>
      <p:ext uri="{BB962C8B-B14F-4D97-AF65-F5344CB8AC3E}">
        <p14:creationId xmlns:p14="http://schemas.microsoft.com/office/powerpoint/2010/main" val="132906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默认设计模板">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4960</TotalTime>
  <Pages>0</Pages>
  <Words>3558</Words>
  <Characters>0</Characters>
  <Application>Microsoft Office PowerPoint</Application>
  <DocSecurity>0</DocSecurity>
  <PresentationFormat>宽屏</PresentationFormat>
  <Lines>0</Lines>
  <Paragraphs>248</Paragraphs>
  <Slides>20</Slides>
  <Notes>12</Notes>
  <HiddenSlides>0</HiddenSlides>
  <MMClips>3</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KaiTi</vt:lpstr>
      <vt:lpstr>宋体</vt:lpstr>
      <vt:lpstr>微软雅黑</vt:lpstr>
      <vt:lpstr>Arial</vt:lpstr>
      <vt:lpstr>Calibri</vt:lpstr>
      <vt:lpstr>Calibri Light</vt:lpstr>
      <vt:lpstr>默认设计模板</vt:lpstr>
      <vt:lpstr>Noninvasive Electroencephalogram Based Control of a Robotic Arm for Reach and Grasp Tasks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股四头肌中央肌腱的超声动态测量方法研究</dc:title>
  <dc:subject/>
  <dc:creator>Administrator</dc:creator>
  <cp:keywords/>
  <dc:description/>
  <cp:lastModifiedBy>Admin</cp:lastModifiedBy>
  <cp:revision>855</cp:revision>
  <dcterms:created xsi:type="dcterms:W3CDTF">2015-04-21T05:51:41Z</dcterms:created>
  <dcterms:modified xsi:type="dcterms:W3CDTF">2017-09-22T06:43:03Z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2052-8.1.0.2424</vt:lpwstr>
  </property>
</Properties>
</file>